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9144000" cy="6858000" type="screen4x3"/>
  <p:notesSz cx="6858000" cy="9144000"/>
  <p:defaultTextStyle>
    <a:defPPr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89" d="100"/>
          <a:sy n="89" d="100"/>
        </p:scale>
        <p:origin x="-1368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interSettings" Target="printerSettings/printerSettings1.bin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CEEA76-63AA-D043-B3D8-E1F4EC5F2811}" type="datetimeFigureOut">
              <a:rPr lang="it-IT" smtClean="0"/>
              <a:t>08/09/16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AFA00A-3B38-1F4B-B554-332AE8969E01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088079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smtClean="0"/>
              <a:t>Fare clic per modificare lo stile del sottotitolo dello schema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318D7-6F29-E246-A699-6281AB9FAF01}" type="datetimeFigureOut">
              <a:rPr lang="it-IT" smtClean="0"/>
              <a:t>08/09/16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E258C8-83EF-194C-B1B5-50FCC317F8EC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530809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318D7-6F29-E246-A699-6281AB9FAF01}" type="datetimeFigureOut">
              <a:rPr lang="it-IT" smtClean="0"/>
              <a:t>08/09/16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E258C8-83EF-194C-B1B5-50FCC317F8EC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30065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318D7-6F29-E246-A699-6281AB9FAF01}" type="datetimeFigureOut">
              <a:rPr lang="it-IT" smtClean="0"/>
              <a:t>08/09/16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E258C8-83EF-194C-B1B5-50FCC317F8EC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269206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318D7-6F29-E246-A699-6281AB9FAF01}" type="datetimeFigureOut">
              <a:rPr lang="it-IT" smtClean="0"/>
              <a:t>08/09/16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E258C8-83EF-194C-B1B5-50FCC317F8EC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890002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318D7-6F29-E246-A699-6281AB9FAF01}" type="datetimeFigureOut">
              <a:rPr lang="it-IT" smtClean="0"/>
              <a:t>08/09/16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E258C8-83EF-194C-B1B5-50FCC317F8EC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277616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318D7-6F29-E246-A699-6281AB9FAF01}" type="datetimeFigureOut">
              <a:rPr lang="it-IT" smtClean="0"/>
              <a:t>08/09/16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E258C8-83EF-194C-B1B5-50FCC317F8EC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195893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318D7-6F29-E246-A699-6281AB9FAF01}" type="datetimeFigureOut">
              <a:rPr lang="it-IT" smtClean="0"/>
              <a:t>08/09/16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E258C8-83EF-194C-B1B5-50FCC317F8EC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896720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318D7-6F29-E246-A699-6281AB9FAF01}" type="datetimeFigureOut">
              <a:rPr lang="it-IT" smtClean="0"/>
              <a:t>08/09/16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E258C8-83EF-194C-B1B5-50FCC317F8EC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203762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318D7-6F29-E246-A699-6281AB9FAF01}" type="datetimeFigureOut">
              <a:rPr lang="it-IT" smtClean="0"/>
              <a:t>08/09/16</a:t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E258C8-83EF-194C-B1B5-50FCC317F8EC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867786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318D7-6F29-E246-A699-6281AB9FAF01}" type="datetimeFigureOut">
              <a:rPr lang="it-IT" smtClean="0"/>
              <a:t>08/09/16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E258C8-83EF-194C-B1B5-50FCC317F8EC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59547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318D7-6F29-E246-A699-6281AB9FAF01}" type="datetimeFigureOut">
              <a:rPr lang="it-IT" smtClean="0"/>
              <a:t>08/09/16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E258C8-83EF-194C-B1B5-50FCC317F8EC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909676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A318D7-6F29-E246-A699-6281AB9FAF01}" type="datetimeFigureOut">
              <a:rPr lang="it-IT" smtClean="0"/>
              <a:t>08/09/16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E258C8-83EF-194C-B1B5-50FCC317F8EC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673316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hyperlink" Target="http://www.diana-lange.de/" TargetMode="External"/><Relationship Id="rId5" Type="http://schemas.openxmlformats.org/officeDocument/2006/relationships/hyperlink" Target="https://vimeo.com/24133373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hyperlink" Target="https://vimeo.com/138424873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hyperlink" Target="http://mariuswatz.com/2011/10/20/grid-distortion-02ab-0064/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hyperlink" Target="https://vimeo.com/59243441" TargetMode="External"/><Relationship Id="rId5" Type="http://schemas.openxmlformats.org/officeDocument/2006/relationships/hyperlink" Target="https://www.youtube.com/watch?v=-iKkEpW0N5Q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7.png"/><Relationship Id="rId5" Type="http://schemas.openxmlformats.org/officeDocument/2006/relationships/hyperlink" Target="http://www.wblut.com/" TargetMode="External"/><Relationship Id="rId6" Type="http://schemas.openxmlformats.org/officeDocument/2006/relationships/hyperlink" Target="https://www.youtube.com/watch?v=ihXZ2d2_b3U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hyperlink" Target="https://vimeo.com/116684966" TargetMode="External"/><Relationship Id="rId5" Type="http://schemas.openxmlformats.org/officeDocument/2006/relationships/hyperlink" Target="https://vimeo.com/150841540" TargetMode="External"/><Relationship Id="rId6" Type="http://schemas.openxmlformats.org/officeDocument/2006/relationships/hyperlink" Target="https://vimeo.com/121096680" TargetMode="External"/><Relationship Id="rId7" Type="http://schemas.openxmlformats.org/officeDocument/2006/relationships/hyperlink" Target="https://vimeo.com/15858740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hyperlink" Target="https://vimeo.com/139977231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hyperlink" Target="http://www.michael-hansmeyer.com/projects/columns.html?screenSize=1&amp;color=1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hyperlink" Target="http://www.michael-hansmeyer.com/projects/l-systems.html?screenSize=1&amp;color=1%235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hyperlink" Target="https://www.youtube.com/watch?v=f6ra024-ASY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hyperlink" Target="http://www.andylomas.com/cellularFormImages.html" TargetMode="External"/><Relationship Id="rId5" Type="http://schemas.openxmlformats.org/officeDocument/2006/relationships/hyperlink" Target="https://vimeo.com/93056665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hyperlink" Target="https://mathematrec.wordpress.com/" TargetMode="External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4" Type="http://schemas.openxmlformats.org/officeDocument/2006/relationships/hyperlink" Target="https://www.flickr.com/photos/solaas/sets/72157613484932009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371600" y="473737"/>
            <a:ext cx="7772400" cy="1470025"/>
          </a:xfrm>
        </p:spPr>
        <p:txBody>
          <a:bodyPr/>
          <a:lstStyle/>
          <a:p>
            <a:r>
              <a:rPr lang="it-IT" dirty="0" smtClean="0">
                <a:latin typeface="Avenir Black"/>
                <a:cs typeface="Avenir Black"/>
              </a:rPr>
              <a:t>Arte generativa</a:t>
            </a:r>
            <a:endParaRPr lang="it-IT" dirty="0">
              <a:latin typeface="Avenir Black"/>
              <a:cs typeface="Avenir Black"/>
            </a:endParaRP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247772" y="1523051"/>
            <a:ext cx="6400800" cy="1752600"/>
          </a:xfrm>
        </p:spPr>
        <p:txBody>
          <a:bodyPr/>
          <a:lstStyle/>
          <a:p>
            <a:r>
              <a:rPr lang="it-IT" dirty="0" smtClean="0">
                <a:latin typeface="Avenir Black Oblique"/>
                <a:cs typeface="Avenir Black Oblique"/>
              </a:rPr>
              <a:t>                         Ordine e Caos</a:t>
            </a:r>
            <a:endParaRPr lang="it-IT" dirty="0">
              <a:latin typeface="Avenir Black Oblique"/>
              <a:cs typeface="Avenir Black Oblique"/>
            </a:endParaRPr>
          </a:p>
        </p:txBody>
      </p:sp>
      <p:pic>
        <p:nvPicPr>
          <p:cNvPr id="5" name="Immagine 4" descr="CI_rot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919" y="2399351"/>
            <a:ext cx="3524814" cy="3550922"/>
          </a:xfrm>
          <a:prstGeom prst="rect">
            <a:avLst/>
          </a:prstGeom>
        </p:spPr>
      </p:pic>
      <p:sp>
        <p:nvSpPr>
          <p:cNvPr id="6" name="CasellaDiTesto 5"/>
          <p:cNvSpPr txBox="1"/>
          <p:nvPr/>
        </p:nvSpPr>
        <p:spPr>
          <a:xfrm>
            <a:off x="5660671" y="5365497"/>
            <a:ext cx="1987901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 smtClean="0">
                <a:latin typeface="Avenir Black"/>
                <a:cs typeface="Avenir Black"/>
              </a:rPr>
              <a:t>Codice Inutile</a:t>
            </a:r>
            <a:br>
              <a:rPr lang="it-IT" sz="1600" dirty="0" smtClean="0">
                <a:latin typeface="Avenir Black"/>
                <a:cs typeface="Avenir Black"/>
              </a:rPr>
            </a:br>
            <a:r>
              <a:rPr lang="it-IT" sz="1600" dirty="0" smtClean="0">
                <a:latin typeface="Avenir Black"/>
                <a:cs typeface="Avenir Black"/>
              </a:rPr>
              <a:t>Alka Cappellazzo</a:t>
            </a:r>
            <a:endParaRPr lang="it-IT" sz="1600" dirty="0">
              <a:latin typeface="Avenir Black"/>
              <a:cs typeface="Avenir Black"/>
            </a:endParaRPr>
          </a:p>
        </p:txBody>
      </p:sp>
    </p:spTree>
    <p:extLst>
      <p:ext uri="{BB962C8B-B14F-4D97-AF65-F5344CB8AC3E}">
        <p14:creationId xmlns:p14="http://schemas.microsoft.com/office/powerpoint/2010/main" val="34590127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000" dirty="0" smtClean="0">
                <a:latin typeface="Avenir Black"/>
                <a:cs typeface="Avenir Black"/>
              </a:rPr>
              <a:t>Diana </a:t>
            </a:r>
            <a:r>
              <a:rPr lang="it-IT" sz="2000" smtClean="0">
                <a:latin typeface="Avenir Black"/>
                <a:cs typeface="Avenir Black"/>
              </a:rPr>
              <a:t>Lange: Voronoi</a:t>
            </a:r>
            <a:r>
              <a:rPr lang="it-IT" sz="2000" dirty="0" smtClean="0">
                <a:latin typeface="Avenir Black"/>
                <a:cs typeface="Avenir Black"/>
              </a:rPr>
              <a:t> </a:t>
            </a:r>
            <a:r>
              <a:rPr lang="it-IT" sz="2000" dirty="0" err="1" smtClean="0">
                <a:latin typeface="Avenir Black"/>
                <a:cs typeface="Avenir Black"/>
              </a:rPr>
              <a:t>Diagram</a:t>
            </a:r>
            <a:endParaRPr lang="it-IT" sz="2000" dirty="0">
              <a:latin typeface="Avenir Black"/>
              <a:cs typeface="Avenir Black"/>
            </a:endParaRPr>
          </a:p>
        </p:txBody>
      </p:sp>
      <p:pic>
        <p:nvPicPr>
          <p:cNvPr id="5" name="Segnaposto contenuto 4"/>
          <p:cNvPicPr>
            <a:picLocks noGrp="1" noChangeAspect="1"/>
          </p:cNvPicPr>
          <p:nvPr>
            <p:ph idx="1"/>
          </p:nvPr>
        </p:nvPicPr>
        <p:blipFill>
          <a:blip r:embed="rId2"/>
          <a:srcRect t="29292" b="29292"/>
          <a:stretch>
            <a:fillRect/>
          </a:stretch>
        </p:blipFill>
        <p:spPr>
          <a:xfrm>
            <a:off x="457200" y="1600200"/>
            <a:ext cx="8229600" cy="3408363"/>
          </a:xfrm>
        </p:spPr>
      </p:pic>
      <p:pic>
        <p:nvPicPr>
          <p:cNvPr id="4" name="Segnaposto contenuto 6" descr="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7958" r="-47958"/>
          <a:stretch>
            <a:fillRect/>
          </a:stretch>
        </p:blipFill>
        <p:spPr>
          <a:xfrm flipH="1">
            <a:off x="7540574" y="5602791"/>
            <a:ext cx="1146226" cy="630380"/>
          </a:xfrm>
          <a:prstGeom prst="rect">
            <a:avLst/>
          </a:prstGeom>
        </p:spPr>
      </p:pic>
      <p:sp>
        <p:nvSpPr>
          <p:cNvPr id="3" name="CasellaDiTesto 2"/>
          <p:cNvSpPr txBox="1"/>
          <p:nvPr/>
        </p:nvSpPr>
        <p:spPr>
          <a:xfrm>
            <a:off x="471471" y="5308038"/>
            <a:ext cx="708337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 smtClean="0">
                <a:latin typeface="Avenir Book"/>
                <a:cs typeface="Avenir Book"/>
              </a:rPr>
              <a:t>Diana Lange, </a:t>
            </a:r>
            <a:r>
              <a:rPr lang="de-DE" sz="1400" dirty="0">
                <a:latin typeface="Avenir Book"/>
                <a:cs typeface="Avenir Book"/>
                <a:hlinkClick r:id="rId4"/>
              </a:rPr>
              <a:t>http://www.diana-lange.de</a:t>
            </a:r>
            <a:r>
              <a:rPr lang="de-DE" sz="1400" dirty="0" smtClean="0">
                <a:latin typeface="Avenir Book"/>
                <a:cs typeface="Avenir Book"/>
                <a:hlinkClick r:id="rId4"/>
              </a:rPr>
              <a:t>/</a:t>
            </a:r>
            <a:endParaRPr lang="de-DE" sz="1400" dirty="0" smtClean="0">
              <a:latin typeface="Avenir Book"/>
              <a:cs typeface="Avenir Book"/>
            </a:endParaRPr>
          </a:p>
          <a:p>
            <a:r>
              <a:rPr lang="it-IT" sz="1400" dirty="0" smtClean="0">
                <a:latin typeface="Avenir Book"/>
                <a:cs typeface="Avenir Book"/>
              </a:rPr>
              <a:t>Audio and video </a:t>
            </a:r>
            <a:r>
              <a:rPr lang="it-IT" sz="1400" dirty="0" err="1" smtClean="0">
                <a:latin typeface="Avenir Book"/>
                <a:cs typeface="Avenir Book"/>
              </a:rPr>
              <a:t>reaction</a:t>
            </a:r>
            <a:r>
              <a:rPr lang="it-IT" dirty="0" smtClean="0">
                <a:latin typeface="Avenir Book"/>
                <a:cs typeface="Avenir Book"/>
              </a:rPr>
              <a:t>, </a:t>
            </a:r>
            <a:r>
              <a:rPr lang="pt-BR" sz="1400" dirty="0">
                <a:latin typeface="Avenir Book"/>
                <a:cs typeface="Avenir Book"/>
                <a:hlinkClick r:id="rId5"/>
              </a:rPr>
              <a:t>https://vimeo.com/</a:t>
            </a:r>
            <a:r>
              <a:rPr lang="pt-BR" sz="1400" dirty="0" smtClean="0">
                <a:latin typeface="Avenir Book"/>
                <a:cs typeface="Avenir Book"/>
                <a:hlinkClick r:id="rId5"/>
              </a:rPr>
              <a:t>24133373</a:t>
            </a:r>
            <a:r>
              <a:rPr lang="pt-BR" sz="1400" dirty="0" smtClean="0">
                <a:latin typeface="Avenir Book"/>
                <a:cs typeface="Avenir Book"/>
              </a:rPr>
              <a:t> </a:t>
            </a:r>
            <a:endParaRPr lang="it-IT" sz="1400" dirty="0" smtClean="0">
              <a:latin typeface="Avenir Book"/>
              <a:cs typeface="Avenir Book"/>
            </a:endParaRPr>
          </a:p>
        </p:txBody>
      </p:sp>
    </p:spTree>
    <p:extLst>
      <p:ext uri="{BB962C8B-B14F-4D97-AF65-F5344CB8AC3E}">
        <p14:creationId xmlns:p14="http://schemas.microsoft.com/office/powerpoint/2010/main" val="9754140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000" dirty="0" smtClean="0">
                <a:latin typeface="Avenir Black"/>
                <a:cs typeface="Avenir Black"/>
              </a:rPr>
              <a:t>Marius </a:t>
            </a:r>
            <a:r>
              <a:rPr lang="it-IT" sz="2000" dirty="0" err="1" smtClean="0">
                <a:latin typeface="Avenir Black"/>
                <a:cs typeface="Avenir Black"/>
              </a:rPr>
              <a:t>Watz</a:t>
            </a:r>
            <a:endParaRPr lang="it-IT" sz="2000" dirty="0">
              <a:latin typeface="Avenir Black"/>
              <a:cs typeface="Avenir Black"/>
            </a:endParaRPr>
          </a:p>
        </p:txBody>
      </p:sp>
      <p:pic>
        <p:nvPicPr>
          <p:cNvPr id="4" name="Segnaposto contenuto 3" descr="Schermata 2016-09-02 alle 21.56.20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1066" r="-41066"/>
          <a:stretch>
            <a:fillRect/>
          </a:stretch>
        </p:blipFill>
        <p:spPr>
          <a:xfrm>
            <a:off x="828240" y="1300554"/>
            <a:ext cx="7477352" cy="4112256"/>
          </a:xfrm>
        </p:spPr>
      </p:pic>
      <p:pic>
        <p:nvPicPr>
          <p:cNvPr id="5" name="Segnaposto contenuto 6" descr="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7958" r="-47958"/>
          <a:stretch>
            <a:fillRect/>
          </a:stretch>
        </p:blipFill>
        <p:spPr>
          <a:xfrm flipH="1">
            <a:off x="7540574" y="5602791"/>
            <a:ext cx="1146226" cy="630380"/>
          </a:xfrm>
          <a:prstGeom prst="rect">
            <a:avLst/>
          </a:prstGeom>
        </p:spPr>
      </p:pic>
      <p:sp>
        <p:nvSpPr>
          <p:cNvPr id="7" name="CasellaDiTesto 6"/>
          <p:cNvSpPr txBox="1"/>
          <p:nvPr/>
        </p:nvSpPr>
        <p:spPr>
          <a:xfrm>
            <a:off x="828240" y="5764644"/>
            <a:ext cx="67123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 smtClean="0">
                <a:latin typeface="Avenir Book"/>
                <a:cs typeface="Avenir Book"/>
              </a:rPr>
              <a:t>Marius </a:t>
            </a:r>
            <a:r>
              <a:rPr lang="it-IT" sz="1400" dirty="0" err="1" smtClean="0">
                <a:latin typeface="Avenir Book"/>
                <a:cs typeface="Avenir Book"/>
              </a:rPr>
              <a:t>Watz</a:t>
            </a:r>
            <a:r>
              <a:rPr lang="it-IT" sz="1400" dirty="0" smtClean="0">
                <a:latin typeface="Avenir Book"/>
                <a:cs typeface="Avenir Book"/>
              </a:rPr>
              <a:t>, </a:t>
            </a:r>
            <a:r>
              <a:rPr lang="pl-PL" sz="1400" dirty="0" smtClean="0">
                <a:latin typeface="Avenir Book"/>
                <a:cs typeface="Avenir Book"/>
              </a:rPr>
              <a:t>UCracking01 </a:t>
            </a:r>
          </a:p>
          <a:p>
            <a:r>
              <a:rPr lang="pl-PL" sz="1400" dirty="0" err="1" smtClean="0">
                <a:latin typeface="Avenir Book"/>
                <a:cs typeface="Avenir Book"/>
              </a:rPr>
              <a:t>Stockspace</a:t>
            </a:r>
            <a:r>
              <a:rPr lang="pl-PL" sz="1400" dirty="0" smtClean="0">
                <a:latin typeface="Avenir Book"/>
                <a:cs typeface="Avenir Book"/>
              </a:rPr>
              <a:t>: </a:t>
            </a:r>
            <a:r>
              <a:rPr lang="pt-BR" sz="1400" dirty="0" smtClean="0">
                <a:latin typeface="Avenir Book"/>
                <a:cs typeface="Avenir Book"/>
                <a:hlinkClick r:id="rId4"/>
              </a:rPr>
              <a:t>https</a:t>
            </a:r>
            <a:r>
              <a:rPr lang="pt-BR" sz="1400" dirty="0">
                <a:latin typeface="Avenir Book"/>
                <a:cs typeface="Avenir Book"/>
                <a:hlinkClick r:id="rId4"/>
              </a:rPr>
              <a:t>://vimeo.com/</a:t>
            </a:r>
            <a:r>
              <a:rPr lang="pt-BR" sz="1400" dirty="0" smtClean="0">
                <a:latin typeface="Avenir Book"/>
                <a:cs typeface="Avenir Book"/>
                <a:hlinkClick r:id="rId4"/>
              </a:rPr>
              <a:t>138424873</a:t>
            </a:r>
            <a:r>
              <a:rPr lang="pt-BR" sz="1400" dirty="0" smtClean="0">
                <a:latin typeface="Avenir Book"/>
                <a:cs typeface="Avenir Book"/>
              </a:rPr>
              <a:t> </a:t>
            </a:r>
            <a:endParaRPr lang="it-IT" sz="1400" dirty="0">
              <a:latin typeface="Avenir Book"/>
              <a:cs typeface="Avenir Book"/>
            </a:endParaRPr>
          </a:p>
        </p:txBody>
      </p:sp>
    </p:spTree>
    <p:extLst>
      <p:ext uri="{BB962C8B-B14F-4D97-AF65-F5344CB8AC3E}">
        <p14:creationId xmlns:p14="http://schemas.microsoft.com/office/powerpoint/2010/main" val="10560970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000" dirty="0" smtClean="0">
                <a:latin typeface="Avenir Black"/>
                <a:cs typeface="Avenir Black"/>
              </a:rPr>
              <a:t>Marius </a:t>
            </a:r>
            <a:r>
              <a:rPr lang="it-IT" sz="2000" dirty="0" err="1" smtClean="0">
                <a:latin typeface="Avenir Black"/>
                <a:cs typeface="Avenir Black"/>
              </a:rPr>
              <a:t>Watz</a:t>
            </a:r>
            <a:endParaRPr lang="it-IT" sz="2000" dirty="0">
              <a:latin typeface="Avenir Black"/>
              <a:cs typeface="Avenir Black"/>
            </a:endParaRPr>
          </a:p>
        </p:txBody>
      </p:sp>
      <p:pic>
        <p:nvPicPr>
          <p:cNvPr id="4" name="Segnaposto contenuto 3"/>
          <p:cNvPicPr>
            <a:picLocks noGrp="1" noChangeAspect="1"/>
          </p:cNvPicPr>
          <p:nvPr>
            <p:ph idx="1"/>
          </p:nvPr>
        </p:nvPicPr>
        <p:blipFill>
          <a:blip r:embed="rId2"/>
          <a:srcRect l="-71221" r="-71221"/>
          <a:stretch>
            <a:fillRect/>
          </a:stretch>
        </p:blipFill>
        <p:spPr>
          <a:xfrm>
            <a:off x="-1041232" y="1179959"/>
            <a:ext cx="7220726" cy="3971121"/>
          </a:xfrm>
        </p:spPr>
      </p:pic>
      <p:pic>
        <p:nvPicPr>
          <p:cNvPr id="6" name="Segnaposto contenuto 6" descr="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7958" r="-47958"/>
          <a:stretch>
            <a:fillRect/>
          </a:stretch>
        </p:blipFill>
        <p:spPr>
          <a:xfrm flipH="1">
            <a:off x="7540574" y="5602791"/>
            <a:ext cx="1146226" cy="630380"/>
          </a:xfrm>
          <a:prstGeom prst="rect">
            <a:avLst/>
          </a:prstGeom>
        </p:spPr>
      </p:pic>
      <p:sp>
        <p:nvSpPr>
          <p:cNvPr id="7" name="CasellaDiTesto 6"/>
          <p:cNvSpPr txBox="1"/>
          <p:nvPr/>
        </p:nvSpPr>
        <p:spPr>
          <a:xfrm>
            <a:off x="1056037" y="5602791"/>
            <a:ext cx="648453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 smtClean="0">
                <a:latin typeface="Avenir Book"/>
                <a:cs typeface="Avenir Book"/>
              </a:rPr>
              <a:t>Marius </a:t>
            </a:r>
            <a:r>
              <a:rPr lang="it-IT" sz="1400" dirty="0" err="1" smtClean="0">
                <a:latin typeface="Avenir Book"/>
                <a:cs typeface="Avenir Book"/>
              </a:rPr>
              <a:t>Watz</a:t>
            </a:r>
            <a:r>
              <a:rPr lang="it-IT" sz="1400" dirty="0" smtClean="0">
                <a:latin typeface="Avenir Book"/>
                <a:cs typeface="Avenir Book"/>
              </a:rPr>
              <a:t>, </a:t>
            </a:r>
            <a:r>
              <a:rPr lang="it-IT" sz="1400" dirty="0" err="1" smtClean="0">
                <a:latin typeface="Avenir Book"/>
                <a:cs typeface="Avenir Book"/>
              </a:rPr>
              <a:t>Grid</a:t>
            </a:r>
            <a:r>
              <a:rPr lang="it-IT" sz="1400" dirty="0" smtClean="0">
                <a:latin typeface="Avenir Book"/>
                <a:cs typeface="Avenir Book"/>
              </a:rPr>
              <a:t> </a:t>
            </a:r>
            <a:r>
              <a:rPr lang="it-IT" sz="1400" dirty="0" err="1" smtClean="0">
                <a:latin typeface="Avenir Book"/>
                <a:cs typeface="Avenir Book"/>
              </a:rPr>
              <a:t>Distortion</a:t>
            </a:r>
            <a:r>
              <a:rPr lang="it-IT" sz="1400" dirty="0" smtClean="0">
                <a:latin typeface="Avenir Book"/>
                <a:cs typeface="Avenir Book"/>
              </a:rPr>
              <a:t>, </a:t>
            </a:r>
            <a:r>
              <a:rPr lang="nl-NL" sz="1400" dirty="0">
                <a:latin typeface="Avenir Book"/>
                <a:cs typeface="Avenir Book"/>
                <a:hlinkClick r:id="rId4"/>
              </a:rPr>
              <a:t>http://mariuswatz.com/2011/10/20/grid-distortion-02ab-0064</a:t>
            </a:r>
            <a:r>
              <a:rPr lang="nl-NL" sz="1400" dirty="0" smtClean="0">
                <a:latin typeface="Avenir Book"/>
                <a:cs typeface="Avenir Book"/>
                <a:hlinkClick r:id="rId4"/>
              </a:rPr>
              <a:t>/</a:t>
            </a:r>
            <a:r>
              <a:rPr lang="nl-NL" sz="1400" dirty="0" smtClean="0">
                <a:latin typeface="Avenir Book"/>
                <a:cs typeface="Avenir Book"/>
              </a:rPr>
              <a:t> </a:t>
            </a:r>
          </a:p>
          <a:p>
            <a:endParaRPr lang="nl-NL" sz="1400" dirty="0" smtClean="0">
              <a:latin typeface="Avenir Book"/>
              <a:cs typeface="Avenir Book"/>
            </a:endParaRPr>
          </a:p>
          <a:p>
            <a:endParaRPr lang="it-IT" sz="1400" dirty="0" smtClean="0">
              <a:latin typeface="Avenir Book"/>
              <a:cs typeface="Avenir Book"/>
            </a:endParaRPr>
          </a:p>
        </p:txBody>
      </p:sp>
      <p:sp>
        <p:nvSpPr>
          <p:cNvPr id="8" name="Rettangolo 7"/>
          <p:cNvSpPr/>
          <p:nvPr/>
        </p:nvSpPr>
        <p:spPr>
          <a:xfrm>
            <a:off x="5346815" y="1179959"/>
            <a:ext cx="2464028" cy="38472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 smtClean="0">
                <a:latin typeface="Avenir Book"/>
                <a:cs typeface="Avenir Book"/>
              </a:rPr>
              <a:t>“Solitamente </a:t>
            </a:r>
            <a:r>
              <a:rPr lang="it-IT" dirty="0">
                <a:latin typeface="Avenir Book"/>
                <a:cs typeface="Avenir Book"/>
              </a:rPr>
              <a:t>il processo creativo è un momento irrazionale di transustanziazione, senza dubbio un momento di </a:t>
            </a:r>
            <a:r>
              <a:rPr lang="it-IT" dirty="0" smtClean="0">
                <a:latin typeface="Avenir Book"/>
                <a:cs typeface="Avenir Book"/>
              </a:rPr>
              <a:t>meraviglia.”</a:t>
            </a:r>
          </a:p>
          <a:p>
            <a:endParaRPr lang="it-IT" dirty="0" smtClean="0">
              <a:latin typeface="Avenir Book"/>
              <a:cs typeface="Avenir Book"/>
            </a:endParaRPr>
          </a:p>
          <a:p>
            <a:endParaRPr lang="it-IT" dirty="0">
              <a:latin typeface="Avenir Book"/>
              <a:cs typeface="Avenir Book"/>
            </a:endParaRPr>
          </a:p>
          <a:p>
            <a:endParaRPr lang="it-IT" dirty="0">
              <a:latin typeface="Avenir Book"/>
              <a:cs typeface="Avenir Book"/>
            </a:endParaRPr>
          </a:p>
          <a:p>
            <a:endParaRPr lang="it-IT" dirty="0" smtClean="0">
              <a:latin typeface="Avenir Book"/>
              <a:cs typeface="Avenir Book"/>
            </a:endParaRPr>
          </a:p>
          <a:p>
            <a:r>
              <a:rPr lang="it-IT" sz="1400" dirty="0" smtClean="0">
                <a:latin typeface="Avenir Book"/>
                <a:cs typeface="Avenir Book"/>
              </a:rPr>
              <a:t>Intervista di Elena </a:t>
            </a:r>
            <a:r>
              <a:rPr lang="it-IT" sz="1400" dirty="0" err="1" smtClean="0">
                <a:latin typeface="Avenir Book"/>
                <a:cs typeface="Avenir Book"/>
              </a:rPr>
              <a:t>Ravera</a:t>
            </a:r>
            <a:r>
              <a:rPr lang="it-IT" sz="1400" dirty="0" smtClean="0">
                <a:latin typeface="Avenir Book"/>
                <a:cs typeface="Avenir Book"/>
              </a:rPr>
              <a:t>, </a:t>
            </a:r>
            <a:r>
              <a:rPr lang="it-IT" sz="1400" dirty="0" err="1" smtClean="0">
                <a:latin typeface="Avenir Book"/>
                <a:cs typeface="Avenir Book"/>
              </a:rPr>
              <a:t>Digicult</a:t>
            </a:r>
            <a:r>
              <a:rPr lang="it-IT" sz="1400" dirty="0" smtClean="0">
                <a:latin typeface="Avenir Book"/>
                <a:cs typeface="Avenir Book"/>
              </a:rPr>
              <a:t>.</a:t>
            </a:r>
            <a:endParaRPr lang="it-IT" sz="1400" dirty="0">
              <a:latin typeface="Avenir Book"/>
              <a:cs typeface="Avenir Book"/>
            </a:endParaRPr>
          </a:p>
        </p:txBody>
      </p:sp>
    </p:spTree>
    <p:extLst>
      <p:ext uri="{BB962C8B-B14F-4D97-AF65-F5344CB8AC3E}">
        <p14:creationId xmlns:p14="http://schemas.microsoft.com/office/powerpoint/2010/main" val="35206425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38220"/>
          </a:xfrm>
        </p:spPr>
        <p:txBody>
          <a:bodyPr>
            <a:normAutofit/>
          </a:bodyPr>
          <a:lstStyle/>
          <a:p>
            <a:r>
              <a:rPr lang="it-IT" sz="2000" dirty="0" err="1" smtClean="0">
                <a:latin typeface="Avenir Black"/>
                <a:cs typeface="Avenir Black"/>
              </a:rPr>
              <a:t>Joshua</a:t>
            </a:r>
            <a:r>
              <a:rPr lang="it-IT" sz="2000" dirty="0" smtClean="0">
                <a:latin typeface="Avenir Black"/>
                <a:cs typeface="Avenir Black"/>
              </a:rPr>
              <a:t> </a:t>
            </a:r>
            <a:r>
              <a:rPr lang="it-IT" sz="2000" dirty="0">
                <a:latin typeface="Avenir Black"/>
                <a:cs typeface="Avenir Black"/>
              </a:rPr>
              <a:t>D</a:t>
            </a:r>
            <a:r>
              <a:rPr lang="it-IT" sz="2000" dirty="0" smtClean="0">
                <a:latin typeface="Avenir Black"/>
                <a:cs typeface="Avenir Black"/>
              </a:rPr>
              <a:t>avis</a:t>
            </a:r>
            <a:endParaRPr lang="it-IT" sz="2000" dirty="0">
              <a:latin typeface="Avenir Black"/>
              <a:cs typeface="Avenir Black"/>
            </a:endParaRPr>
          </a:p>
        </p:txBody>
      </p:sp>
      <p:pic>
        <p:nvPicPr>
          <p:cNvPr id="4" name="Segnaposto contenuto 3"/>
          <p:cNvPicPr>
            <a:picLocks noGrp="1" noChangeAspect="1"/>
          </p:cNvPicPr>
          <p:nvPr>
            <p:ph idx="1"/>
          </p:nvPr>
        </p:nvPicPr>
        <p:blipFill>
          <a:blip r:embed="rId2"/>
          <a:srcRect t="22502" b="22502"/>
          <a:stretch>
            <a:fillRect/>
          </a:stretch>
        </p:blipFill>
        <p:spPr>
          <a:xfrm>
            <a:off x="1327182" y="1325426"/>
            <a:ext cx="6478933" cy="3833157"/>
          </a:xfrm>
        </p:spPr>
      </p:pic>
      <p:pic>
        <p:nvPicPr>
          <p:cNvPr id="6" name="Segnaposto contenuto 6" descr="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7958" r="-47958"/>
          <a:stretch>
            <a:fillRect/>
          </a:stretch>
        </p:blipFill>
        <p:spPr>
          <a:xfrm flipH="1">
            <a:off x="7540574" y="5602791"/>
            <a:ext cx="1146226" cy="630380"/>
          </a:xfrm>
          <a:prstGeom prst="rect">
            <a:avLst/>
          </a:prstGeom>
        </p:spPr>
      </p:pic>
      <p:sp>
        <p:nvSpPr>
          <p:cNvPr id="7" name="CasellaDiTesto 6"/>
          <p:cNvSpPr txBox="1"/>
          <p:nvPr/>
        </p:nvSpPr>
        <p:spPr>
          <a:xfrm>
            <a:off x="1327182" y="5418125"/>
            <a:ext cx="621339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 err="1" smtClean="0">
                <a:latin typeface="Avenir Book"/>
                <a:cs typeface="Avenir Book"/>
              </a:rPr>
              <a:t>Joashua</a:t>
            </a:r>
            <a:r>
              <a:rPr lang="it-IT" sz="1400" dirty="0" smtClean="0">
                <a:latin typeface="Avenir Book"/>
                <a:cs typeface="Avenir Book"/>
              </a:rPr>
              <a:t> Davis, </a:t>
            </a:r>
            <a:r>
              <a:rPr lang="it-IT" sz="1400" dirty="0" err="1" smtClean="0">
                <a:latin typeface="Avenir Book"/>
                <a:cs typeface="Avenir Book"/>
              </a:rPr>
              <a:t>Oblivion</a:t>
            </a:r>
            <a:r>
              <a:rPr lang="it-IT" sz="1400" dirty="0" smtClean="0">
                <a:latin typeface="Avenir Book"/>
                <a:cs typeface="Avenir Book"/>
              </a:rPr>
              <a:t> </a:t>
            </a:r>
            <a:r>
              <a:rPr lang="it-IT" sz="1400" dirty="0" err="1" smtClean="0">
                <a:latin typeface="Avenir Book"/>
                <a:cs typeface="Avenir Book"/>
              </a:rPr>
              <a:t>Noise</a:t>
            </a:r>
            <a:r>
              <a:rPr lang="it-IT" sz="1400" dirty="0" smtClean="0">
                <a:latin typeface="Avenir Book"/>
                <a:cs typeface="Avenir Book"/>
              </a:rPr>
              <a:t> Field </a:t>
            </a:r>
            <a:r>
              <a:rPr lang="pt-BR" sz="1400" dirty="0">
                <a:latin typeface="Avenir Book"/>
                <a:cs typeface="Avenir Book"/>
                <a:hlinkClick r:id="rId4"/>
              </a:rPr>
              <a:t>https://vimeo.com/</a:t>
            </a:r>
            <a:r>
              <a:rPr lang="pt-BR" sz="1400" dirty="0" smtClean="0">
                <a:latin typeface="Avenir Book"/>
                <a:cs typeface="Avenir Book"/>
                <a:hlinkClick r:id="rId4"/>
              </a:rPr>
              <a:t>59243441</a:t>
            </a:r>
            <a:endParaRPr lang="pt-BR" sz="1400" dirty="0" smtClean="0">
              <a:latin typeface="Avenir Book"/>
              <a:cs typeface="Avenir Book"/>
            </a:endParaRPr>
          </a:p>
          <a:p>
            <a:r>
              <a:rPr lang="pt-BR" sz="1400" dirty="0" smtClean="0">
                <a:latin typeface="Avenir Book"/>
                <a:cs typeface="Avenir Book"/>
              </a:rPr>
              <a:t> </a:t>
            </a:r>
          </a:p>
          <a:p>
            <a:r>
              <a:rPr lang="it-IT" sz="1400" dirty="0" err="1" smtClean="0">
                <a:latin typeface="Avenir Book"/>
                <a:cs typeface="Avenir Book"/>
              </a:rPr>
              <a:t>Signature</a:t>
            </a:r>
            <a:r>
              <a:rPr lang="it-IT" sz="1400" dirty="0" smtClean="0">
                <a:latin typeface="Avenir Book"/>
                <a:cs typeface="Avenir Book"/>
              </a:rPr>
              <a:t> </a:t>
            </a:r>
            <a:r>
              <a:rPr lang="it-IT" sz="1400" dirty="0" err="1" smtClean="0">
                <a:latin typeface="Avenir Book"/>
                <a:cs typeface="Avenir Book"/>
              </a:rPr>
              <a:t>series</a:t>
            </a:r>
            <a:r>
              <a:rPr lang="it-IT" sz="1400" dirty="0" smtClean="0">
                <a:latin typeface="Avenir Book"/>
                <a:cs typeface="Avenir Book"/>
              </a:rPr>
              <a:t>: </a:t>
            </a:r>
            <a:r>
              <a:rPr lang="nl-NL" sz="1400" dirty="0">
                <a:hlinkClick r:id="rId5"/>
              </a:rPr>
              <a:t>https://www.youtube.com/watch?v=-</a:t>
            </a:r>
            <a:r>
              <a:rPr lang="nl-NL" sz="1400" dirty="0" smtClean="0">
                <a:hlinkClick r:id="rId5"/>
              </a:rPr>
              <a:t>iKkEpW0N5Q</a:t>
            </a:r>
            <a:r>
              <a:rPr lang="nl-NL" sz="1400" dirty="0" smtClean="0"/>
              <a:t> </a:t>
            </a:r>
            <a:endParaRPr lang="it-IT" sz="1400" dirty="0" smtClean="0">
              <a:latin typeface="Avenir Book"/>
              <a:cs typeface="Avenir Book"/>
            </a:endParaRPr>
          </a:p>
        </p:txBody>
      </p:sp>
    </p:spTree>
    <p:extLst>
      <p:ext uri="{BB962C8B-B14F-4D97-AF65-F5344CB8AC3E}">
        <p14:creationId xmlns:p14="http://schemas.microsoft.com/office/powerpoint/2010/main" val="39111837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470874"/>
            <a:ext cx="8229600" cy="1143000"/>
          </a:xfrm>
        </p:spPr>
        <p:txBody>
          <a:bodyPr>
            <a:normAutofit/>
          </a:bodyPr>
          <a:lstStyle/>
          <a:p>
            <a:r>
              <a:rPr lang="it-IT" sz="2000" dirty="0" err="1" smtClean="0">
                <a:latin typeface="Avenir Black"/>
                <a:cs typeface="Avenir Black"/>
              </a:rPr>
              <a:t>Frederik</a:t>
            </a:r>
            <a:r>
              <a:rPr lang="it-IT" sz="2000" dirty="0" smtClean="0">
                <a:latin typeface="Avenir Black"/>
                <a:cs typeface="Avenir Black"/>
              </a:rPr>
              <a:t> </a:t>
            </a:r>
            <a:r>
              <a:rPr lang="it-IT" sz="2000" dirty="0" err="1" smtClean="0">
                <a:latin typeface="Avenir Black"/>
                <a:cs typeface="Avenir Black"/>
              </a:rPr>
              <a:t>Vanhoutte</a:t>
            </a:r>
            <a:endParaRPr lang="it-IT" sz="2000" dirty="0">
              <a:latin typeface="Avenir Black"/>
              <a:cs typeface="Avenir Black"/>
            </a:endParaRPr>
          </a:p>
        </p:txBody>
      </p:sp>
      <p:pic>
        <p:nvPicPr>
          <p:cNvPr id="6" name="Segnaposto contenuto 5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2334" r="22334"/>
          <a:stretch/>
        </p:blipFill>
        <p:spPr>
          <a:xfrm>
            <a:off x="1426712" y="2357085"/>
            <a:ext cx="2868613" cy="2916238"/>
          </a:xfrm>
        </p:spPr>
      </p:pic>
      <p:pic>
        <p:nvPicPr>
          <p:cNvPr id="5" name="Segnaposto contenuto 6" descr="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7958" r="-47958"/>
          <a:stretch>
            <a:fillRect/>
          </a:stretch>
        </p:blipFill>
        <p:spPr>
          <a:xfrm flipH="1">
            <a:off x="7540574" y="5602791"/>
            <a:ext cx="1146226" cy="630380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 rotWithShape="1">
          <a:blip r:embed="rId4"/>
          <a:srcRect l="-35775" r="-35775"/>
          <a:stretch/>
        </p:blipFill>
        <p:spPr>
          <a:xfrm>
            <a:off x="4295325" y="2357085"/>
            <a:ext cx="5009220" cy="2916238"/>
          </a:xfrm>
          <a:prstGeom prst="rect">
            <a:avLst/>
          </a:prstGeom>
        </p:spPr>
      </p:pic>
      <p:sp>
        <p:nvSpPr>
          <p:cNvPr id="9" name="CasellaDiTesto 8"/>
          <p:cNvSpPr txBox="1"/>
          <p:nvPr/>
        </p:nvSpPr>
        <p:spPr>
          <a:xfrm>
            <a:off x="1426712" y="5464997"/>
            <a:ext cx="61138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 err="1" smtClean="0">
                <a:latin typeface="Avenir Book"/>
                <a:cs typeface="Avenir Book"/>
              </a:rPr>
              <a:t>Frederik</a:t>
            </a:r>
            <a:r>
              <a:rPr lang="it-IT" sz="1400" dirty="0" smtClean="0">
                <a:latin typeface="Avenir Book"/>
                <a:cs typeface="Avenir Book"/>
              </a:rPr>
              <a:t> </a:t>
            </a:r>
            <a:r>
              <a:rPr lang="it-IT" sz="1400" dirty="0" err="1" smtClean="0">
                <a:latin typeface="Avenir Book"/>
                <a:cs typeface="Avenir Book"/>
              </a:rPr>
              <a:t>Vanhoutte</a:t>
            </a:r>
            <a:r>
              <a:rPr lang="it-IT" sz="1400" dirty="0" smtClean="0">
                <a:latin typeface="Avenir Book"/>
                <a:cs typeface="Avenir Book"/>
              </a:rPr>
              <a:t>, </a:t>
            </a:r>
            <a:r>
              <a:rPr lang="it-IT" sz="1400" dirty="0" err="1" smtClean="0">
                <a:latin typeface="Avenir Book"/>
                <a:cs typeface="Avenir Book"/>
              </a:rPr>
              <a:t>HE_Mesh</a:t>
            </a:r>
            <a:r>
              <a:rPr lang="it-IT" sz="1400" dirty="0" smtClean="0">
                <a:latin typeface="Avenir Book"/>
                <a:cs typeface="Avenir Book"/>
              </a:rPr>
              <a:t>: </a:t>
            </a:r>
            <a:r>
              <a:rPr lang="pl-PL" sz="1400" dirty="0">
                <a:latin typeface="Avenir Book"/>
                <a:cs typeface="Avenir Book"/>
                <a:hlinkClick r:id="rId5"/>
              </a:rPr>
              <a:t>http://www.wblut.com</a:t>
            </a:r>
            <a:r>
              <a:rPr lang="pl-PL" sz="1400" dirty="0" smtClean="0">
                <a:latin typeface="Avenir Book"/>
                <a:cs typeface="Avenir Book"/>
                <a:hlinkClick r:id="rId5"/>
              </a:rPr>
              <a:t>/</a:t>
            </a:r>
            <a:r>
              <a:rPr lang="pl-PL" sz="1400" dirty="0" smtClean="0">
                <a:latin typeface="Avenir Book"/>
                <a:cs typeface="Avenir Book"/>
              </a:rPr>
              <a:t> </a:t>
            </a:r>
          </a:p>
          <a:p>
            <a:r>
              <a:rPr lang="en-US" sz="1400" dirty="0" smtClean="0">
                <a:latin typeface="Avenir Book"/>
                <a:cs typeface="Avenir Book"/>
              </a:rPr>
              <a:t>Trefoil MCB: </a:t>
            </a:r>
            <a:r>
              <a:rPr lang="nl-NL" sz="1400" dirty="0">
                <a:latin typeface="Avenir Book"/>
                <a:cs typeface="Avenir Book"/>
                <a:hlinkClick r:id="rId6"/>
              </a:rPr>
              <a:t>https://www.youtube.com/watch?v=</a:t>
            </a:r>
            <a:r>
              <a:rPr lang="nl-NL" sz="1400" dirty="0" smtClean="0">
                <a:latin typeface="Avenir Book"/>
                <a:cs typeface="Avenir Book"/>
                <a:hlinkClick r:id="rId6"/>
              </a:rPr>
              <a:t>ihXZ2d2_b3U</a:t>
            </a:r>
            <a:r>
              <a:rPr lang="nl-NL" sz="1400" dirty="0" smtClean="0">
                <a:latin typeface="Avenir Book"/>
                <a:cs typeface="Avenir Book"/>
              </a:rPr>
              <a:t> </a:t>
            </a:r>
            <a:endParaRPr lang="it-IT" sz="1400" dirty="0">
              <a:latin typeface="Avenir Book"/>
              <a:cs typeface="Avenir Book"/>
            </a:endParaRPr>
          </a:p>
        </p:txBody>
      </p:sp>
      <p:sp>
        <p:nvSpPr>
          <p:cNvPr id="10" name="CasellaDiTesto 9"/>
          <p:cNvSpPr txBox="1"/>
          <p:nvPr/>
        </p:nvSpPr>
        <p:spPr>
          <a:xfrm>
            <a:off x="1426712" y="1343018"/>
            <a:ext cx="68217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venir Book"/>
                <a:cs typeface="Avenir Book"/>
              </a:rPr>
              <a:t>“Creative </a:t>
            </a:r>
            <a:r>
              <a:rPr lang="en-US" dirty="0">
                <a:latin typeface="Avenir Book"/>
                <a:cs typeface="Avenir Book"/>
              </a:rPr>
              <a:t>coding is about wonder, about exploration, about learning</a:t>
            </a:r>
            <a:r>
              <a:rPr lang="en-US" dirty="0" smtClean="0">
                <a:latin typeface="Avenir Book"/>
                <a:cs typeface="Avenir Book"/>
              </a:rPr>
              <a:t>.” </a:t>
            </a:r>
            <a:endParaRPr lang="it-IT" dirty="0">
              <a:latin typeface="Avenir Book"/>
              <a:cs typeface="Avenir Book"/>
            </a:endParaRPr>
          </a:p>
        </p:txBody>
      </p:sp>
    </p:spTree>
    <p:extLst>
      <p:ext uri="{BB962C8B-B14F-4D97-AF65-F5344CB8AC3E}">
        <p14:creationId xmlns:p14="http://schemas.microsoft.com/office/powerpoint/2010/main" val="26778183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000" dirty="0" err="1" smtClean="0">
                <a:latin typeface="Avenir Black"/>
                <a:cs typeface="Avenir Black"/>
              </a:rPr>
              <a:t>Raven</a:t>
            </a:r>
            <a:r>
              <a:rPr lang="it-IT" sz="2000" dirty="0" smtClean="0">
                <a:latin typeface="Avenir Black"/>
                <a:cs typeface="Avenir Black"/>
              </a:rPr>
              <a:t> </a:t>
            </a:r>
            <a:r>
              <a:rPr lang="it-IT" sz="2000" dirty="0" err="1" smtClean="0">
                <a:latin typeface="Avenir Black"/>
                <a:cs typeface="Avenir Black"/>
              </a:rPr>
              <a:t>Kwok</a:t>
            </a:r>
            <a:endParaRPr lang="it-IT" sz="2000" dirty="0">
              <a:latin typeface="Avenir Black"/>
              <a:cs typeface="Avenir Black"/>
            </a:endParaRPr>
          </a:p>
        </p:txBody>
      </p:sp>
      <p:pic>
        <p:nvPicPr>
          <p:cNvPr id="6" name="Segnaposto contenuto 5"/>
          <p:cNvPicPr>
            <a:picLocks noGrp="1" noChangeAspect="1"/>
          </p:cNvPicPr>
          <p:nvPr>
            <p:ph idx="1"/>
          </p:nvPr>
        </p:nvPicPr>
        <p:blipFill>
          <a:blip r:embed="rId2"/>
          <a:srcRect t="5793" b="5793"/>
          <a:stretch>
            <a:fillRect/>
          </a:stretch>
        </p:blipFill>
        <p:spPr>
          <a:xfrm>
            <a:off x="1447564" y="1417638"/>
            <a:ext cx="6249988" cy="3108325"/>
          </a:xfrm>
        </p:spPr>
      </p:pic>
      <p:pic>
        <p:nvPicPr>
          <p:cNvPr id="5" name="Segnaposto contenuto 6" descr="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7958" r="-47958"/>
          <a:stretch>
            <a:fillRect/>
          </a:stretch>
        </p:blipFill>
        <p:spPr>
          <a:xfrm flipH="1">
            <a:off x="7540574" y="5602791"/>
            <a:ext cx="1146226" cy="630380"/>
          </a:xfrm>
          <a:prstGeom prst="rect">
            <a:avLst/>
          </a:prstGeom>
        </p:spPr>
      </p:pic>
      <p:sp>
        <p:nvSpPr>
          <p:cNvPr id="7" name="CasellaDiTesto 6"/>
          <p:cNvSpPr txBox="1"/>
          <p:nvPr/>
        </p:nvSpPr>
        <p:spPr>
          <a:xfrm>
            <a:off x="1290586" y="5094005"/>
            <a:ext cx="62499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 err="1" smtClean="0">
                <a:latin typeface="Avenir Book"/>
                <a:cs typeface="Avenir Book"/>
              </a:rPr>
              <a:t>Raven</a:t>
            </a:r>
            <a:r>
              <a:rPr lang="it-IT" sz="1400" dirty="0" smtClean="0">
                <a:latin typeface="Avenir Book"/>
                <a:cs typeface="Avenir Book"/>
              </a:rPr>
              <a:t>, </a:t>
            </a:r>
            <a:r>
              <a:rPr lang="it-IT" sz="1400" dirty="0" err="1" smtClean="0">
                <a:latin typeface="Avenir Book"/>
                <a:cs typeface="Avenir Book"/>
              </a:rPr>
              <a:t>Kwok</a:t>
            </a:r>
            <a:r>
              <a:rPr lang="it-IT" sz="1400" dirty="0" smtClean="0">
                <a:latin typeface="Avenir Book"/>
                <a:cs typeface="Avenir Book"/>
              </a:rPr>
              <a:t>, Doge </a:t>
            </a:r>
            <a:r>
              <a:rPr lang="it-IT" sz="1400" dirty="0" err="1" smtClean="0">
                <a:latin typeface="Avenir Book"/>
                <a:cs typeface="Avenir Book"/>
              </a:rPr>
              <a:t>Goo</a:t>
            </a:r>
            <a:r>
              <a:rPr lang="it-IT" sz="1400" dirty="0" smtClean="0">
                <a:latin typeface="Avenir Book"/>
                <a:cs typeface="Avenir Book"/>
              </a:rPr>
              <a:t>, </a:t>
            </a:r>
            <a:r>
              <a:rPr lang="pt-BR" sz="1400" dirty="0">
                <a:latin typeface="Avenir Book"/>
                <a:cs typeface="Avenir Book"/>
                <a:hlinkClick r:id="rId4"/>
              </a:rPr>
              <a:t>https://vimeo.com/</a:t>
            </a:r>
            <a:r>
              <a:rPr lang="pt-BR" sz="1400" dirty="0" smtClean="0">
                <a:latin typeface="Avenir Book"/>
                <a:cs typeface="Avenir Book"/>
                <a:hlinkClick r:id="rId4"/>
              </a:rPr>
              <a:t>116684966</a:t>
            </a:r>
            <a:r>
              <a:rPr lang="pt-BR" sz="1400" dirty="0" smtClean="0">
                <a:latin typeface="Avenir Book"/>
                <a:cs typeface="Avenir Book"/>
              </a:rPr>
              <a:t> </a:t>
            </a:r>
          </a:p>
          <a:p>
            <a:r>
              <a:rPr lang="pt-BR" sz="1400" dirty="0">
                <a:latin typeface="Avenir Book"/>
                <a:cs typeface="Avenir Book"/>
              </a:rPr>
              <a:t>1DDCB, </a:t>
            </a:r>
            <a:r>
              <a:rPr lang="pt-BR" sz="1400" dirty="0">
                <a:latin typeface="Avenir Book"/>
                <a:cs typeface="Avenir Book"/>
                <a:hlinkClick r:id="rId5"/>
              </a:rPr>
              <a:t>https://vimeo.com/</a:t>
            </a:r>
            <a:r>
              <a:rPr lang="pt-BR" sz="1400" dirty="0" smtClean="0">
                <a:latin typeface="Avenir Book"/>
                <a:cs typeface="Avenir Book"/>
                <a:hlinkClick r:id="rId5"/>
              </a:rPr>
              <a:t>150841540</a:t>
            </a:r>
            <a:r>
              <a:rPr lang="pt-BR" sz="1400" dirty="0" smtClean="0">
                <a:latin typeface="Avenir Book"/>
                <a:cs typeface="Avenir Book"/>
              </a:rPr>
              <a:t> </a:t>
            </a:r>
            <a:endParaRPr lang="pt-BR" sz="1400" dirty="0">
              <a:latin typeface="Avenir Book"/>
              <a:cs typeface="Avenir Book"/>
            </a:endParaRPr>
          </a:p>
          <a:p>
            <a:r>
              <a:rPr lang="pt-BR" sz="1400" dirty="0" err="1" smtClean="0">
                <a:latin typeface="Avenir Book"/>
                <a:cs typeface="Avenir Book"/>
              </a:rPr>
              <a:t>Karma</a:t>
            </a:r>
            <a:r>
              <a:rPr lang="pt-BR" sz="1400" dirty="0" smtClean="0">
                <a:latin typeface="Avenir Book"/>
                <a:cs typeface="Avenir Book"/>
              </a:rPr>
              <a:t> </a:t>
            </a:r>
            <a:r>
              <a:rPr lang="pt-BR" sz="1400" dirty="0" err="1" smtClean="0">
                <a:latin typeface="Avenir Book"/>
                <a:cs typeface="Avenir Book"/>
              </a:rPr>
              <a:t>Fields</a:t>
            </a:r>
            <a:r>
              <a:rPr lang="pt-BR" sz="1400" dirty="0">
                <a:latin typeface="Avenir Book"/>
                <a:cs typeface="Avenir Book"/>
              </a:rPr>
              <a:t>, </a:t>
            </a:r>
            <a:r>
              <a:rPr lang="pt-BR" sz="1400" dirty="0">
                <a:latin typeface="Avenir Book"/>
                <a:cs typeface="Avenir Book"/>
                <a:hlinkClick r:id="rId6"/>
              </a:rPr>
              <a:t>https://vimeo.com/</a:t>
            </a:r>
            <a:r>
              <a:rPr lang="pt-BR" sz="1400" dirty="0" smtClean="0">
                <a:latin typeface="Avenir Book"/>
                <a:cs typeface="Avenir Book"/>
                <a:hlinkClick r:id="rId6"/>
              </a:rPr>
              <a:t>121096680</a:t>
            </a:r>
            <a:r>
              <a:rPr lang="pt-BR" sz="1400" dirty="0" smtClean="0">
                <a:latin typeface="Avenir Book"/>
                <a:cs typeface="Avenir Book"/>
              </a:rPr>
              <a:t> </a:t>
            </a:r>
          </a:p>
          <a:p>
            <a:r>
              <a:rPr lang="pt-BR" sz="1400" dirty="0" err="1" smtClean="0">
                <a:latin typeface="Avenir Book"/>
                <a:cs typeface="Avenir Book"/>
              </a:rPr>
              <a:t>Landscape</a:t>
            </a:r>
            <a:r>
              <a:rPr lang="pt-BR" sz="1400" dirty="0">
                <a:latin typeface="Avenir Book"/>
                <a:cs typeface="Avenir Book"/>
              </a:rPr>
              <a:t> Demo, </a:t>
            </a:r>
            <a:r>
              <a:rPr lang="pt-BR" sz="1400" dirty="0">
                <a:latin typeface="Avenir Book"/>
                <a:cs typeface="Avenir Book"/>
                <a:hlinkClick r:id="rId7"/>
              </a:rPr>
              <a:t>https://vimeo.com/</a:t>
            </a:r>
            <a:r>
              <a:rPr lang="pt-BR" sz="1400" dirty="0" smtClean="0">
                <a:latin typeface="Avenir Book"/>
                <a:cs typeface="Avenir Book"/>
                <a:hlinkClick r:id="rId7"/>
              </a:rPr>
              <a:t>15858740</a:t>
            </a:r>
            <a:r>
              <a:rPr lang="pt-BR" sz="1400" dirty="0" smtClean="0">
                <a:latin typeface="Avenir Book"/>
                <a:cs typeface="Avenir Book"/>
              </a:rPr>
              <a:t> </a:t>
            </a:r>
            <a:endParaRPr lang="pt-BR" sz="1400" dirty="0">
              <a:latin typeface="Avenir Book"/>
              <a:cs typeface="Avenir Book"/>
            </a:endParaRPr>
          </a:p>
        </p:txBody>
      </p:sp>
    </p:spTree>
    <p:extLst>
      <p:ext uri="{BB962C8B-B14F-4D97-AF65-F5344CB8AC3E}">
        <p14:creationId xmlns:p14="http://schemas.microsoft.com/office/powerpoint/2010/main" val="9883080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1183871"/>
            <a:ext cx="8229600" cy="1214904"/>
          </a:xfrm>
        </p:spPr>
        <p:txBody>
          <a:bodyPr>
            <a:noAutofit/>
          </a:bodyPr>
          <a:lstStyle/>
          <a:p>
            <a:pPr algn="l"/>
            <a:r>
              <a:rPr lang="it-IT" sz="2000" dirty="0" smtClean="0">
                <a:latin typeface="Avenir Black"/>
                <a:cs typeface="Avenir Black"/>
              </a:rPr>
              <a:t>Generative Art</a:t>
            </a:r>
            <a:br>
              <a:rPr lang="it-IT" sz="2000" dirty="0" smtClean="0">
                <a:latin typeface="Avenir Black"/>
                <a:cs typeface="Avenir Black"/>
              </a:rPr>
            </a:br>
            <a:r>
              <a:rPr lang="it-IT" sz="2000" dirty="0" smtClean="0">
                <a:latin typeface="Avenir Black"/>
                <a:cs typeface="Avenir Black"/>
              </a:rPr>
              <a:t/>
            </a:r>
            <a:br>
              <a:rPr lang="it-IT" sz="2000" dirty="0" smtClean="0">
                <a:latin typeface="Avenir Black"/>
                <a:cs typeface="Avenir Black"/>
              </a:rPr>
            </a:br>
            <a:r>
              <a:rPr lang="it-IT" sz="1800" dirty="0" smtClean="0">
                <a:latin typeface="Avenir Black"/>
                <a:cs typeface="Avenir Black"/>
              </a:rPr>
              <a:t>È tutto ciò che si realizza tramite algoritmi.</a:t>
            </a:r>
            <a:br>
              <a:rPr lang="it-IT" sz="1800" dirty="0" smtClean="0">
                <a:latin typeface="Avenir Black"/>
                <a:cs typeface="Avenir Black"/>
              </a:rPr>
            </a:br>
            <a:r>
              <a:rPr lang="it-IT" sz="1800" dirty="0" smtClean="0">
                <a:latin typeface="Avenir Black"/>
                <a:cs typeface="Avenir Black"/>
              </a:rPr>
              <a:t>Si tratta di un processo di creazione con input e output.</a:t>
            </a:r>
            <a:r>
              <a:rPr lang="it-IT" sz="1800" dirty="0">
                <a:latin typeface="Avenir Black"/>
                <a:cs typeface="Avenir Black"/>
              </a:rPr>
              <a:t/>
            </a:r>
            <a:br>
              <a:rPr lang="it-IT" sz="1800" dirty="0">
                <a:latin typeface="Avenir Black"/>
                <a:cs typeface="Avenir Black"/>
              </a:rPr>
            </a:br>
            <a:r>
              <a:rPr lang="it-IT" sz="1800" dirty="0" smtClean="0">
                <a:latin typeface="Avenir Black"/>
                <a:cs typeface="Avenir Black"/>
              </a:rPr>
              <a:t/>
            </a:r>
            <a:br>
              <a:rPr lang="it-IT" sz="1800" dirty="0" smtClean="0">
                <a:latin typeface="Avenir Black"/>
                <a:cs typeface="Avenir Black"/>
              </a:rPr>
            </a:br>
            <a:r>
              <a:rPr lang="it-IT" sz="1800" dirty="0" smtClean="0">
                <a:latin typeface="Avenir Black"/>
                <a:cs typeface="Avenir Black"/>
              </a:rPr>
              <a:t/>
            </a:r>
            <a:br>
              <a:rPr lang="it-IT" sz="1800" dirty="0" smtClean="0">
                <a:latin typeface="Avenir Black"/>
                <a:cs typeface="Avenir Black"/>
              </a:rPr>
            </a:br>
            <a:endParaRPr lang="it-IT" sz="1800" i="1" dirty="0">
              <a:latin typeface="Avenir Black"/>
              <a:cs typeface="Avenir Black"/>
            </a:endParaRPr>
          </a:p>
        </p:txBody>
      </p:sp>
      <p:pic>
        <p:nvPicPr>
          <p:cNvPr id="7" name="Segnaposto contenuto 6" descr="logo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7958" r="-47958"/>
          <a:stretch>
            <a:fillRect/>
          </a:stretch>
        </p:blipFill>
        <p:spPr>
          <a:xfrm flipH="1">
            <a:off x="7540574" y="5602791"/>
            <a:ext cx="1146226" cy="630380"/>
          </a:xfrm>
        </p:spPr>
      </p:pic>
      <p:pic>
        <p:nvPicPr>
          <p:cNvPr id="9" name="Immagine 8" descr="rave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140417"/>
            <a:ext cx="6155332" cy="3462374"/>
          </a:xfrm>
          <a:prstGeom prst="rect">
            <a:avLst/>
          </a:prstGeom>
        </p:spPr>
      </p:pic>
      <p:sp>
        <p:nvSpPr>
          <p:cNvPr id="10" name="CasellaDiTesto 9"/>
          <p:cNvSpPr txBox="1"/>
          <p:nvPr/>
        </p:nvSpPr>
        <p:spPr>
          <a:xfrm>
            <a:off x="457200" y="5756992"/>
            <a:ext cx="56627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 err="1" smtClean="0">
                <a:latin typeface="Avenir Book"/>
                <a:cs typeface="Avenir Book"/>
              </a:rPr>
              <a:t>Raven</a:t>
            </a:r>
            <a:r>
              <a:rPr lang="it-IT" sz="1400" dirty="0" smtClean="0">
                <a:latin typeface="Avenir Book"/>
                <a:cs typeface="Avenir Book"/>
              </a:rPr>
              <a:t> </a:t>
            </a:r>
            <a:r>
              <a:rPr lang="it-IT" sz="1400" dirty="0" err="1" smtClean="0">
                <a:latin typeface="Avenir Book"/>
                <a:cs typeface="Avenir Book"/>
              </a:rPr>
              <a:t>Kwok</a:t>
            </a:r>
            <a:r>
              <a:rPr lang="it-IT" sz="1400" dirty="0" smtClean="0">
                <a:latin typeface="Avenir Book"/>
                <a:cs typeface="Avenir Book"/>
              </a:rPr>
              <a:t>, </a:t>
            </a:r>
            <a:r>
              <a:rPr lang="pt-BR" sz="1400" dirty="0">
                <a:latin typeface="Avenir Book"/>
                <a:cs typeface="Avenir Book"/>
                <a:hlinkClick r:id="rId4"/>
              </a:rPr>
              <a:t>https://vimeo.com/</a:t>
            </a:r>
            <a:r>
              <a:rPr lang="pt-BR" sz="1400" dirty="0" smtClean="0">
                <a:latin typeface="Avenir Book"/>
                <a:cs typeface="Avenir Book"/>
                <a:hlinkClick r:id="rId4"/>
              </a:rPr>
              <a:t>139977231</a:t>
            </a:r>
            <a:r>
              <a:rPr lang="pt-BR" sz="1400" dirty="0" smtClean="0">
                <a:latin typeface="Avenir Book"/>
                <a:cs typeface="Avenir Book"/>
              </a:rPr>
              <a:t> </a:t>
            </a:r>
            <a:endParaRPr lang="it-IT" sz="1400" dirty="0">
              <a:latin typeface="Avenir Book"/>
              <a:cs typeface="Avenir Book"/>
            </a:endParaRPr>
          </a:p>
        </p:txBody>
      </p:sp>
    </p:spTree>
    <p:extLst>
      <p:ext uri="{BB962C8B-B14F-4D97-AF65-F5344CB8AC3E}">
        <p14:creationId xmlns:p14="http://schemas.microsoft.com/office/powerpoint/2010/main" val="42208039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4637"/>
            <a:ext cx="8229600" cy="3011127"/>
          </a:xfrm>
        </p:spPr>
        <p:txBody>
          <a:bodyPr>
            <a:normAutofit/>
          </a:bodyPr>
          <a:lstStyle/>
          <a:p>
            <a:pPr algn="l"/>
            <a:r>
              <a:rPr lang="it-IT" sz="2000" dirty="0" smtClean="0">
                <a:latin typeface="Avenir Black"/>
                <a:cs typeface="Avenir Black"/>
              </a:rPr>
              <a:t>Arte generativa: utopia o realtà?</a:t>
            </a:r>
            <a:br>
              <a:rPr lang="it-IT" sz="2000" dirty="0" smtClean="0">
                <a:latin typeface="Avenir Black"/>
                <a:cs typeface="Avenir Black"/>
              </a:rPr>
            </a:br>
            <a:r>
              <a:rPr lang="it-IT" sz="2000" dirty="0" smtClean="0">
                <a:latin typeface="Avenir Black"/>
                <a:cs typeface="Avenir Black"/>
              </a:rPr>
              <a:t>Il campo non è ristretto esclusivamente all’Arte, ma si applica anche al Design e all’Architettura.</a:t>
            </a:r>
            <a:br>
              <a:rPr lang="it-IT" sz="2000" dirty="0" smtClean="0">
                <a:latin typeface="Avenir Black"/>
                <a:cs typeface="Avenir Black"/>
              </a:rPr>
            </a:br>
            <a:endParaRPr lang="it-IT" sz="2000" dirty="0">
              <a:latin typeface="Avenir Black"/>
              <a:cs typeface="Avenir Black"/>
            </a:endParaRPr>
          </a:p>
        </p:txBody>
      </p:sp>
      <p:pic>
        <p:nvPicPr>
          <p:cNvPr id="4" name="Segnaposto contenuto 3" descr="hansmeyer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78" b="3278"/>
          <a:stretch>
            <a:fillRect/>
          </a:stretch>
        </p:blipFill>
        <p:spPr>
          <a:xfrm>
            <a:off x="457200" y="2374900"/>
            <a:ext cx="7121673" cy="3246241"/>
          </a:xfrm>
        </p:spPr>
      </p:pic>
      <p:pic>
        <p:nvPicPr>
          <p:cNvPr id="5" name="Segnaposto contenuto 6" descr="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7958" r="-47958"/>
          <a:stretch>
            <a:fillRect/>
          </a:stretch>
        </p:blipFill>
        <p:spPr>
          <a:xfrm flipH="1">
            <a:off x="7540574" y="5602791"/>
            <a:ext cx="1146226" cy="630380"/>
          </a:xfrm>
          <a:prstGeom prst="rect">
            <a:avLst/>
          </a:prstGeom>
        </p:spPr>
      </p:pic>
      <p:sp>
        <p:nvSpPr>
          <p:cNvPr id="6" name="CasellaDiTesto 5"/>
          <p:cNvSpPr txBox="1"/>
          <p:nvPr/>
        </p:nvSpPr>
        <p:spPr>
          <a:xfrm>
            <a:off x="457200" y="5729381"/>
            <a:ext cx="71216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 smtClean="0">
                <a:latin typeface="Avenir Book"/>
                <a:cs typeface="Avenir Book"/>
              </a:rPr>
              <a:t>Michael </a:t>
            </a:r>
            <a:r>
              <a:rPr lang="it-IT" sz="1400" dirty="0" err="1" smtClean="0">
                <a:latin typeface="Avenir Book"/>
                <a:cs typeface="Avenir Book"/>
              </a:rPr>
              <a:t>Hansmeyer</a:t>
            </a:r>
            <a:r>
              <a:rPr lang="it-IT" sz="1400" dirty="0" smtClean="0">
                <a:latin typeface="Avenir Book"/>
                <a:cs typeface="Avenir Book"/>
              </a:rPr>
              <a:t>,  </a:t>
            </a:r>
            <a:r>
              <a:rPr lang="en-US" sz="1400" dirty="0">
                <a:latin typeface="Avenir Book"/>
                <a:cs typeface="Avenir Book"/>
                <a:hlinkClick r:id="rId4"/>
              </a:rPr>
              <a:t>http://www.michael-hansmeyer.com/projects/columns.html?screenSize=1&amp;color=</a:t>
            </a:r>
            <a:r>
              <a:rPr lang="en-US" sz="1400" dirty="0" smtClean="0">
                <a:latin typeface="Avenir Book"/>
                <a:cs typeface="Avenir Book"/>
                <a:hlinkClick r:id="rId4"/>
              </a:rPr>
              <a:t>1</a:t>
            </a:r>
            <a:r>
              <a:rPr lang="en-US" sz="1400" dirty="0" smtClean="0">
                <a:latin typeface="Avenir Book"/>
                <a:cs typeface="Avenir Book"/>
              </a:rPr>
              <a:t> </a:t>
            </a:r>
            <a:endParaRPr lang="it-IT" sz="1400" dirty="0">
              <a:latin typeface="Avenir Book"/>
              <a:cs typeface="Avenir Book"/>
            </a:endParaRPr>
          </a:p>
        </p:txBody>
      </p:sp>
    </p:spTree>
    <p:extLst>
      <p:ext uri="{BB962C8B-B14F-4D97-AF65-F5344CB8AC3E}">
        <p14:creationId xmlns:p14="http://schemas.microsoft.com/office/powerpoint/2010/main" val="38805824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400" dirty="0" smtClean="0">
                <a:latin typeface="Avenir Black"/>
                <a:cs typeface="Avenir Black"/>
              </a:rPr>
              <a:t>L-</a:t>
            </a:r>
            <a:r>
              <a:rPr lang="it-IT" sz="2000" dirty="0" err="1" smtClean="0">
                <a:latin typeface="Avenir Black"/>
                <a:cs typeface="Avenir Black"/>
              </a:rPr>
              <a:t>systems</a:t>
            </a:r>
            <a:endParaRPr lang="it-IT" sz="2000" dirty="0">
              <a:latin typeface="Avenir Black"/>
              <a:cs typeface="Avenir Black"/>
            </a:endParaRPr>
          </a:p>
        </p:txBody>
      </p:sp>
      <p:pic>
        <p:nvPicPr>
          <p:cNvPr id="4" name="Segnaposto contenuto 3" descr="l-systems_hans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51" r="5651"/>
          <a:stretch>
            <a:fillRect/>
          </a:stretch>
        </p:blipFill>
        <p:spPr>
          <a:xfrm>
            <a:off x="457200" y="1600200"/>
            <a:ext cx="7083374" cy="3895583"/>
          </a:xfrm>
        </p:spPr>
      </p:pic>
      <p:pic>
        <p:nvPicPr>
          <p:cNvPr id="5" name="Segnaposto contenuto 6" descr="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7958" r="-47958"/>
          <a:stretch>
            <a:fillRect/>
          </a:stretch>
        </p:blipFill>
        <p:spPr>
          <a:xfrm flipH="1">
            <a:off x="7540574" y="5602791"/>
            <a:ext cx="1146226" cy="630380"/>
          </a:xfrm>
          <a:prstGeom prst="rect">
            <a:avLst/>
          </a:prstGeom>
        </p:spPr>
      </p:pic>
      <p:sp>
        <p:nvSpPr>
          <p:cNvPr id="6" name="CasellaDiTesto 5"/>
          <p:cNvSpPr txBox="1"/>
          <p:nvPr/>
        </p:nvSpPr>
        <p:spPr>
          <a:xfrm>
            <a:off x="457200" y="5602791"/>
            <a:ext cx="70833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 smtClean="0">
                <a:latin typeface="Avenir Book"/>
                <a:cs typeface="Avenir Book"/>
              </a:rPr>
              <a:t>Michael </a:t>
            </a:r>
            <a:r>
              <a:rPr lang="it-IT" sz="1400" dirty="0" err="1" smtClean="0">
                <a:latin typeface="Avenir Book"/>
                <a:cs typeface="Avenir Book"/>
              </a:rPr>
              <a:t>Hansmeyer</a:t>
            </a:r>
            <a:r>
              <a:rPr lang="it-IT" sz="1400" dirty="0" smtClean="0">
                <a:latin typeface="Avenir Book"/>
                <a:cs typeface="Avenir Book"/>
              </a:rPr>
              <a:t>, L-</a:t>
            </a:r>
            <a:r>
              <a:rPr lang="it-IT" sz="1400" dirty="0" err="1" smtClean="0">
                <a:latin typeface="Avenir Book"/>
                <a:cs typeface="Avenir Book"/>
              </a:rPr>
              <a:t>systems</a:t>
            </a:r>
            <a:r>
              <a:rPr lang="it-IT" sz="1400" dirty="0" smtClean="0">
                <a:latin typeface="Avenir Book"/>
                <a:cs typeface="Avenir Book"/>
              </a:rPr>
              <a:t>,  </a:t>
            </a:r>
            <a:r>
              <a:rPr lang="en-US" sz="1400" dirty="0">
                <a:latin typeface="Avenir Book"/>
                <a:cs typeface="Avenir Book"/>
                <a:hlinkClick r:id="rId4"/>
              </a:rPr>
              <a:t>http://www.michael-hansmeyer.com/projects/l-systems.html?screenSize=1&amp;color=1#</a:t>
            </a:r>
            <a:r>
              <a:rPr lang="en-US" sz="1400" dirty="0" smtClean="0">
                <a:latin typeface="Avenir Book"/>
                <a:cs typeface="Avenir Book"/>
                <a:hlinkClick r:id="rId4"/>
              </a:rPr>
              <a:t>5</a:t>
            </a:r>
            <a:r>
              <a:rPr lang="en-US" sz="1400" dirty="0" smtClean="0">
                <a:latin typeface="Avenir Book"/>
                <a:cs typeface="Avenir Book"/>
              </a:rPr>
              <a:t> </a:t>
            </a:r>
            <a:endParaRPr lang="it-IT" sz="1400" dirty="0">
              <a:latin typeface="Avenir Book"/>
              <a:cs typeface="Avenir Book"/>
            </a:endParaRPr>
          </a:p>
        </p:txBody>
      </p:sp>
    </p:spTree>
    <p:extLst>
      <p:ext uri="{BB962C8B-B14F-4D97-AF65-F5344CB8AC3E}">
        <p14:creationId xmlns:p14="http://schemas.microsoft.com/office/powerpoint/2010/main" val="4846146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000" dirty="0" smtClean="0">
                <a:latin typeface="Avenir Black"/>
                <a:cs typeface="Avenir Black"/>
              </a:rPr>
              <a:t>L-</a:t>
            </a:r>
            <a:r>
              <a:rPr lang="it-IT" sz="2000" dirty="0" err="1" smtClean="0">
                <a:latin typeface="Avenir Black"/>
                <a:cs typeface="Avenir Black"/>
              </a:rPr>
              <a:t>systems</a:t>
            </a:r>
            <a:r>
              <a:rPr lang="it-IT" sz="2000" dirty="0" smtClean="0">
                <a:latin typeface="Avenir Black"/>
                <a:cs typeface="Avenir Black"/>
              </a:rPr>
              <a:t>: frattale di Cantor</a:t>
            </a:r>
            <a:endParaRPr lang="it-IT" sz="2000" dirty="0">
              <a:latin typeface="Avenir Black"/>
              <a:cs typeface="Avenir Black"/>
            </a:endParaRPr>
          </a:p>
        </p:txBody>
      </p:sp>
      <p:pic>
        <p:nvPicPr>
          <p:cNvPr id="4" name="Segnaposto contenuto 3"/>
          <p:cNvPicPr>
            <a:picLocks noGrp="1" noChangeAspect="1"/>
          </p:cNvPicPr>
          <p:nvPr>
            <p:ph idx="1"/>
          </p:nvPr>
        </p:nvPicPr>
        <p:blipFill>
          <a:blip r:embed="rId2"/>
          <a:srcRect t="-53522" b="-53522"/>
          <a:stretch>
            <a:fillRect/>
          </a:stretch>
        </p:blipFill>
        <p:spPr>
          <a:xfrm>
            <a:off x="457200" y="716422"/>
            <a:ext cx="8229600" cy="4525963"/>
          </a:xfrm>
        </p:spPr>
      </p:pic>
      <p:pic>
        <p:nvPicPr>
          <p:cNvPr id="5" name="Segnaposto contenuto 6" descr="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7958" r="-47958"/>
          <a:stretch>
            <a:fillRect/>
          </a:stretch>
        </p:blipFill>
        <p:spPr>
          <a:xfrm flipH="1">
            <a:off x="7540574" y="5602791"/>
            <a:ext cx="1146226" cy="630380"/>
          </a:xfrm>
          <a:prstGeom prst="rect">
            <a:avLst/>
          </a:prstGeom>
        </p:spPr>
      </p:pic>
      <p:sp>
        <p:nvSpPr>
          <p:cNvPr id="3" name="CasellaDiTesto 2"/>
          <p:cNvSpPr txBox="1"/>
          <p:nvPr/>
        </p:nvSpPr>
        <p:spPr>
          <a:xfrm>
            <a:off x="457199" y="5479266"/>
            <a:ext cx="55507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>
                <a:latin typeface="Avenir Book"/>
                <a:cs typeface="Avenir Book"/>
              </a:rPr>
              <a:t>Link Daniel </a:t>
            </a:r>
            <a:r>
              <a:rPr lang="it-IT" dirty="0" err="1" smtClean="0">
                <a:latin typeface="Avenir Book"/>
                <a:cs typeface="Avenir Book"/>
              </a:rPr>
              <a:t>Shiffman</a:t>
            </a:r>
            <a:r>
              <a:rPr lang="it-IT" dirty="0" smtClean="0">
                <a:latin typeface="Avenir Book"/>
                <a:cs typeface="Avenir Book"/>
              </a:rPr>
              <a:t>:   </a:t>
            </a:r>
            <a:r>
              <a:rPr lang="nl-NL" dirty="0">
                <a:latin typeface="Avenir Book"/>
                <a:cs typeface="Avenir Book"/>
                <a:hlinkClick r:id="rId4"/>
              </a:rPr>
              <a:t>https://www.youtube.com/watch?v=f6ra024-</a:t>
            </a:r>
            <a:r>
              <a:rPr lang="nl-NL" dirty="0" smtClean="0">
                <a:latin typeface="Avenir Book"/>
                <a:cs typeface="Avenir Book"/>
                <a:hlinkClick r:id="rId4"/>
              </a:rPr>
              <a:t>ASY</a:t>
            </a:r>
            <a:r>
              <a:rPr lang="nl-NL" dirty="0" smtClean="0">
                <a:latin typeface="Avenir Book"/>
                <a:cs typeface="Avenir Book"/>
              </a:rPr>
              <a:t> </a:t>
            </a:r>
            <a:endParaRPr lang="it-IT" dirty="0">
              <a:latin typeface="Avenir Book"/>
              <a:cs typeface="Avenir Book"/>
            </a:endParaRPr>
          </a:p>
        </p:txBody>
      </p:sp>
    </p:spTree>
    <p:extLst>
      <p:ext uri="{BB962C8B-B14F-4D97-AF65-F5344CB8AC3E}">
        <p14:creationId xmlns:p14="http://schemas.microsoft.com/office/powerpoint/2010/main" val="36842519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000" dirty="0" smtClean="0">
                <a:latin typeface="Avenir Black"/>
                <a:cs typeface="Avenir Black"/>
              </a:rPr>
              <a:t>Cellular Forms</a:t>
            </a:r>
            <a:endParaRPr lang="it-IT" sz="2000" dirty="0">
              <a:latin typeface="Avenir Black"/>
              <a:cs typeface="Avenir Black"/>
            </a:endParaRPr>
          </a:p>
        </p:txBody>
      </p:sp>
      <p:pic>
        <p:nvPicPr>
          <p:cNvPr id="5" name="Segnaposto contenuto 6" descr="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7958" r="-47958"/>
          <a:stretch>
            <a:fillRect/>
          </a:stretch>
        </p:blipFill>
        <p:spPr>
          <a:xfrm flipH="1">
            <a:off x="7540574" y="5602791"/>
            <a:ext cx="1146226" cy="630380"/>
          </a:xfrm>
          <a:prstGeom prst="rect">
            <a:avLst/>
          </a:prstGeom>
        </p:spPr>
      </p:pic>
      <p:pic>
        <p:nvPicPr>
          <p:cNvPr id="8" name="Segnaposto contenuto 7" descr="Schermata 2016-09-07 alle 10.08.05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0914" b="-30914"/>
          <a:stretch>
            <a:fillRect/>
          </a:stretch>
        </p:blipFill>
        <p:spPr>
          <a:xfrm>
            <a:off x="457200" y="1076828"/>
            <a:ext cx="8229600" cy="4525963"/>
          </a:xfrm>
        </p:spPr>
      </p:pic>
      <p:sp>
        <p:nvSpPr>
          <p:cNvPr id="10" name="CasellaDiTesto 9"/>
          <p:cNvSpPr txBox="1"/>
          <p:nvPr/>
        </p:nvSpPr>
        <p:spPr>
          <a:xfrm>
            <a:off x="471471" y="5602791"/>
            <a:ext cx="708337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 smtClean="0">
                <a:latin typeface="Avenir Book"/>
                <a:cs typeface="Avenir Book"/>
              </a:rPr>
              <a:t>Andy Lomas, </a:t>
            </a:r>
            <a:r>
              <a:rPr lang="pl-PL" sz="1400" dirty="0">
                <a:latin typeface="Avenir Book"/>
                <a:cs typeface="Avenir Book"/>
                <a:hlinkClick r:id="rId4"/>
              </a:rPr>
              <a:t>http://www.andylomas.com/</a:t>
            </a:r>
            <a:r>
              <a:rPr lang="pl-PL" sz="1400" dirty="0" smtClean="0">
                <a:latin typeface="Avenir Book"/>
                <a:cs typeface="Avenir Book"/>
                <a:hlinkClick r:id="rId4"/>
              </a:rPr>
              <a:t>cellularFormImages.html</a:t>
            </a:r>
            <a:r>
              <a:rPr lang="pl-PL" sz="1400" dirty="0" smtClean="0">
                <a:latin typeface="Avenir Book"/>
                <a:cs typeface="Avenir Book"/>
              </a:rPr>
              <a:t> </a:t>
            </a:r>
          </a:p>
          <a:p>
            <a:r>
              <a:rPr lang="it-IT" sz="1400" dirty="0" smtClean="0">
                <a:latin typeface="Avenir Book"/>
                <a:cs typeface="Avenir Book"/>
              </a:rPr>
              <a:t>Cellular Forms: </a:t>
            </a:r>
            <a:r>
              <a:rPr lang="pt-BR" sz="1400" dirty="0">
                <a:latin typeface="Avenir Book"/>
                <a:cs typeface="Avenir Book"/>
                <a:hlinkClick r:id="rId5"/>
              </a:rPr>
              <a:t>https://vimeo.com/</a:t>
            </a:r>
            <a:r>
              <a:rPr lang="pt-BR" sz="1400" dirty="0" smtClean="0">
                <a:latin typeface="Avenir Book"/>
                <a:cs typeface="Avenir Book"/>
                <a:hlinkClick r:id="rId5"/>
              </a:rPr>
              <a:t>93056665</a:t>
            </a:r>
            <a:endParaRPr lang="pt-BR" sz="1400" dirty="0" smtClean="0">
              <a:latin typeface="Avenir Book"/>
              <a:cs typeface="Avenir Book"/>
            </a:endParaRPr>
          </a:p>
          <a:p>
            <a:r>
              <a:rPr lang="it-IT" sz="1400" dirty="0" smtClean="0">
                <a:latin typeface="Avenir Book"/>
                <a:cs typeface="Avenir Book"/>
              </a:rPr>
              <a:t> </a:t>
            </a:r>
            <a:endParaRPr lang="it-IT" sz="1400" dirty="0">
              <a:latin typeface="Avenir Book"/>
              <a:cs typeface="Avenir Book"/>
            </a:endParaRPr>
          </a:p>
        </p:txBody>
      </p:sp>
    </p:spTree>
    <p:extLst>
      <p:ext uri="{BB962C8B-B14F-4D97-AF65-F5344CB8AC3E}">
        <p14:creationId xmlns:p14="http://schemas.microsoft.com/office/powerpoint/2010/main" val="14211485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000" dirty="0" smtClean="0">
                <a:latin typeface="Avenir Black"/>
                <a:cs typeface="Avenir Black"/>
              </a:rPr>
              <a:t>Cellular </a:t>
            </a:r>
            <a:r>
              <a:rPr lang="it-IT" sz="2000" dirty="0" err="1" smtClean="0">
                <a:latin typeface="Avenir Black"/>
                <a:cs typeface="Avenir Black"/>
              </a:rPr>
              <a:t>Automata</a:t>
            </a:r>
            <a:endParaRPr lang="it-IT" sz="2000" dirty="0">
              <a:latin typeface="Avenir Black"/>
              <a:cs typeface="Avenir Black"/>
            </a:endParaRPr>
          </a:p>
        </p:txBody>
      </p:sp>
      <p:pic>
        <p:nvPicPr>
          <p:cNvPr id="5" name="Segnaposto contenuto 4"/>
          <p:cNvPicPr>
            <a:picLocks noGrp="1" noChangeAspect="1"/>
          </p:cNvPicPr>
          <p:nvPr>
            <p:ph idx="1"/>
          </p:nvPr>
        </p:nvPicPr>
        <p:blipFill>
          <a:blip r:embed="rId2"/>
          <a:srcRect l="-7017" r="-7017"/>
          <a:stretch>
            <a:fillRect/>
          </a:stretch>
        </p:blipFill>
        <p:spPr>
          <a:xfrm>
            <a:off x="457200" y="1600200"/>
            <a:ext cx="8229600" cy="3608388"/>
          </a:xfrm>
        </p:spPr>
      </p:pic>
      <p:pic>
        <p:nvPicPr>
          <p:cNvPr id="4" name="Segnaposto contenuto 6" descr="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7958" r="-47958"/>
          <a:stretch>
            <a:fillRect/>
          </a:stretch>
        </p:blipFill>
        <p:spPr>
          <a:xfrm flipH="1">
            <a:off x="7540574" y="5602791"/>
            <a:ext cx="1146226" cy="630380"/>
          </a:xfrm>
          <a:prstGeom prst="rect">
            <a:avLst/>
          </a:prstGeom>
        </p:spPr>
      </p:pic>
      <p:sp>
        <p:nvSpPr>
          <p:cNvPr id="6" name="CasellaDiTesto 5"/>
          <p:cNvSpPr txBox="1"/>
          <p:nvPr/>
        </p:nvSpPr>
        <p:spPr>
          <a:xfrm>
            <a:off x="457200" y="5436459"/>
            <a:ext cx="70833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 err="1" smtClean="0">
                <a:latin typeface="Avenir Book"/>
                <a:cs typeface="Avenir Book"/>
              </a:rPr>
              <a:t>Rule</a:t>
            </a:r>
            <a:r>
              <a:rPr lang="it-IT" sz="1400" dirty="0" smtClean="0">
                <a:latin typeface="Avenir Book"/>
                <a:cs typeface="Avenir Book"/>
              </a:rPr>
              <a:t> 30 </a:t>
            </a:r>
            <a:r>
              <a:rPr lang="it-IT" sz="1400" dirty="0" err="1" smtClean="0">
                <a:latin typeface="Avenir Book"/>
                <a:cs typeface="Avenir Book"/>
              </a:rPr>
              <a:t>cellular</a:t>
            </a:r>
            <a:r>
              <a:rPr lang="it-IT" sz="1400" dirty="0" smtClean="0">
                <a:latin typeface="Avenir Book"/>
                <a:cs typeface="Avenir Book"/>
              </a:rPr>
              <a:t> </a:t>
            </a:r>
            <a:r>
              <a:rPr lang="it-IT" sz="1400" dirty="0" err="1" smtClean="0">
                <a:latin typeface="Avenir Book"/>
                <a:cs typeface="Avenir Book"/>
              </a:rPr>
              <a:t>automaton</a:t>
            </a:r>
            <a:r>
              <a:rPr lang="it-IT" sz="1400" dirty="0" smtClean="0">
                <a:latin typeface="Avenir Book"/>
                <a:cs typeface="Avenir Book"/>
              </a:rPr>
              <a:t>,  Stephen Wolfram.</a:t>
            </a:r>
            <a:endParaRPr lang="it-IT" sz="1400" dirty="0">
              <a:latin typeface="Avenir Book"/>
              <a:cs typeface="Avenir Book"/>
            </a:endParaRPr>
          </a:p>
        </p:txBody>
      </p:sp>
    </p:spTree>
    <p:extLst>
      <p:ext uri="{BB962C8B-B14F-4D97-AF65-F5344CB8AC3E}">
        <p14:creationId xmlns:p14="http://schemas.microsoft.com/office/powerpoint/2010/main" val="25640313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000" dirty="0" smtClean="0">
                <a:latin typeface="Avenir Black"/>
                <a:cs typeface="Avenir Black"/>
              </a:rPr>
              <a:t>Game of life: dead or </a:t>
            </a:r>
            <a:r>
              <a:rPr lang="it-IT" sz="2000" dirty="0" err="1" smtClean="0">
                <a:latin typeface="Avenir Black"/>
                <a:cs typeface="Avenir Black"/>
              </a:rPr>
              <a:t>alive</a:t>
            </a:r>
            <a:endParaRPr lang="it-IT" sz="2000" dirty="0">
              <a:latin typeface="Avenir Black"/>
              <a:cs typeface="Avenir Black"/>
            </a:endParaRPr>
          </a:p>
        </p:txBody>
      </p:sp>
      <p:pic>
        <p:nvPicPr>
          <p:cNvPr id="4" name="Segnaposto contenuto 3"/>
          <p:cNvPicPr>
            <a:picLocks noGrp="1" noChangeAspect="1"/>
          </p:cNvPicPr>
          <p:nvPr>
            <p:ph idx="1"/>
          </p:nvPr>
        </p:nvPicPr>
        <p:blipFill>
          <a:blip r:embed="rId2"/>
          <a:srcRect l="-63982" r="-63982"/>
          <a:stretch>
            <a:fillRect/>
          </a:stretch>
        </p:blipFill>
        <p:spPr>
          <a:xfrm>
            <a:off x="2640628" y="1417638"/>
            <a:ext cx="8229600" cy="3551238"/>
          </a:xfrm>
        </p:spPr>
      </p:pic>
      <p:pic>
        <p:nvPicPr>
          <p:cNvPr id="5" name="Segnaposto contenuto 6" descr="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7958" r="-47958"/>
          <a:stretch>
            <a:fillRect/>
          </a:stretch>
        </p:blipFill>
        <p:spPr>
          <a:xfrm flipH="1">
            <a:off x="7540574" y="5602791"/>
            <a:ext cx="1146226" cy="630380"/>
          </a:xfrm>
          <a:prstGeom prst="rect">
            <a:avLst/>
          </a:prstGeom>
        </p:spPr>
      </p:pic>
      <p:sp>
        <p:nvSpPr>
          <p:cNvPr id="7" name="CasellaDiTesto 6"/>
          <p:cNvSpPr txBox="1"/>
          <p:nvPr/>
        </p:nvSpPr>
        <p:spPr>
          <a:xfrm>
            <a:off x="4951960" y="5079736"/>
            <a:ext cx="36247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 err="1" smtClean="0">
                <a:latin typeface="Avenir Book"/>
                <a:cs typeface="Avenir Book"/>
              </a:rPr>
              <a:t>Mathematrec</a:t>
            </a:r>
            <a:r>
              <a:rPr lang="it-IT" sz="1400" dirty="0" smtClean="0">
                <a:latin typeface="Avenir Book"/>
                <a:cs typeface="Avenir Book"/>
              </a:rPr>
              <a:t>,</a:t>
            </a:r>
          </a:p>
          <a:p>
            <a:r>
              <a:rPr lang="it-IT" sz="1400" dirty="0" smtClean="0">
                <a:latin typeface="Avenir Book"/>
                <a:cs typeface="Avenir Book"/>
              </a:rPr>
              <a:t> </a:t>
            </a:r>
            <a:r>
              <a:rPr lang="en-US" sz="1400" dirty="0">
                <a:latin typeface="Avenir Book"/>
                <a:cs typeface="Avenir Book"/>
                <a:hlinkClick r:id="rId4"/>
              </a:rPr>
              <a:t>https://mathematrec.wordpress.com</a:t>
            </a:r>
            <a:r>
              <a:rPr lang="en-US" sz="1400" dirty="0" smtClean="0">
                <a:latin typeface="Avenir Book"/>
                <a:cs typeface="Avenir Book"/>
                <a:hlinkClick r:id="rId4"/>
              </a:rPr>
              <a:t>/</a:t>
            </a:r>
            <a:r>
              <a:rPr lang="en-US" sz="1400" dirty="0" smtClean="0">
                <a:latin typeface="Avenir Book"/>
                <a:cs typeface="Avenir Book"/>
              </a:rPr>
              <a:t> </a:t>
            </a:r>
            <a:endParaRPr lang="it-IT" sz="1400" dirty="0">
              <a:latin typeface="Avenir Book"/>
              <a:cs typeface="Avenir Book"/>
            </a:endParaRPr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9001" y="1511301"/>
            <a:ext cx="3634835" cy="1886354"/>
          </a:xfrm>
          <a:prstGeom prst="rect">
            <a:avLst/>
          </a:prstGeom>
        </p:spPr>
      </p:pic>
      <p:sp>
        <p:nvSpPr>
          <p:cNvPr id="10" name="CasellaDiTesto 9"/>
          <p:cNvSpPr txBox="1"/>
          <p:nvPr/>
        </p:nvSpPr>
        <p:spPr>
          <a:xfrm>
            <a:off x="889000" y="3625136"/>
            <a:ext cx="36348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 err="1" smtClean="0">
                <a:latin typeface="Avenir Book"/>
                <a:cs typeface="Avenir Book"/>
              </a:rPr>
              <a:t>Conway’s</a:t>
            </a:r>
            <a:r>
              <a:rPr lang="it-IT" sz="1400" dirty="0" smtClean="0">
                <a:latin typeface="Avenir Book"/>
                <a:cs typeface="Avenir Book"/>
              </a:rPr>
              <a:t> game of life.</a:t>
            </a:r>
          </a:p>
          <a:p>
            <a:endParaRPr lang="it-IT" sz="1400" dirty="0">
              <a:latin typeface="Avenir Book"/>
              <a:cs typeface="Avenir Book"/>
            </a:endParaRPr>
          </a:p>
        </p:txBody>
      </p:sp>
    </p:spTree>
    <p:extLst>
      <p:ext uri="{BB962C8B-B14F-4D97-AF65-F5344CB8AC3E}">
        <p14:creationId xmlns:p14="http://schemas.microsoft.com/office/powerpoint/2010/main" val="11572958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000" dirty="0" smtClean="0">
                <a:latin typeface="Avenir Black"/>
                <a:cs typeface="Avenir Black"/>
              </a:rPr>
              <a:t>Altre applicazioni: </a:t>
            </a:r>
            <a:r>
              <a:rPr lang="it-IT" sz="2000" dirty="0" err="1" smtClean="0">
                <a:latin typeface="Avenir Black"/>
                <a:cs typeface="Avenir Black"/>
              </a:rPr>
              <a:t>amazing</a:t>
            </a:r>
            <a:r>
              <a:rPr lang="it-IT" sz="2000" dirty="0" smtClean="0">
                <a:latin typeface="Avenir Black"/>
                <a:cs typeface="Avenir Black"/>
              </a:rPr>
              <a:t> </a:t>
            </a:r>
            <a:r>
              <a:rPr lang="it-IT" sz="2000" dirty="0" err="1" smtClean="0">
                <a:latin typeface="Avenir Black"/>
                <a:cs typeface="Avenir Black"/>
              </a:rPr>
              <a:t>boook</a:t>
            </a:r>
            <a:r>
              <a:rPr lang="it-IT" sz="2000" dirty="0" smtClean="0">
                <a:latin typeface="Avenir Black"/>
                <a:cs typeface="Avenir Black"/>
              </a:rPr>
              <a:t> cover</a:t>
            </a:r>
            <a:endParaRPr lang="it-IT" sz="2000" dirty="0">
              <a:latin typeface="Avenir Black"/>
              <a:cs typeface="Avenir Black"/>
            </a:endParaRPr>
          </a:p>
        </p:txBody>
      </p:sp>
      <p:pic>
        <p:nvPicPr>
          <p:cNvPr id="4" name="Segnaposto contenuto 6" descr="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7958" r="-47958"/>
          <a:stretch>
            <a:fillRect/>
          </a:stretch>
        </p:blipFill>
        <p:spPr>
          <a:xfrm flipH="1">
            <a:off x="7540574" y="5602791"/>
            <a:ext cx="1146226" cy="630380"/>
          </a:xfrm>
          <a:prstGeom prst="rect">
            <a:avLst/>
          </a:prstGeom>
        </p:spPr>
      </p:pic>
      <p:pic>
        <p:nvPicPr>
          <p:cNvPr id="7" name="Segnaposto contenuto 6" descr="3263400247_d2f2f342c3_z.jp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819" b="-3819"/>
          <a:stretch>
            <a:fillRect/>
          </a:stretch>
        </p:blipFill>
        <p:spPr>
          <a:xfrm>
            <a:off x="1028031" y="1600200"/>
            <a:ext cx="7083374" cy="3895583"/>
          </a:xfrm>
        </p:spPr>
      </p:pic>
      <p:sp>
        <p:nvSpPr>
          <p:cNvPr id="3" name="CasellaDiTesto 2"/>
          <p:cNvSpPr txBox="1"/>
          <p:nvPr/>
        </p:nvSpPr>
        <p:spPr>
          <a:xfrm>
            <a:off x="1013759" y="5564879"/>
            <a:ext cx="65125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 smtClean="0">
                <a:latin typeface="Avenir Book"/>
                <a:cs typeface="Avenir Book"/>
              </a:rPr>
              <a:t>Leonardo </a:t>
            </a:r>
            <a:r>
              <a:rPr lang="it-IT" sz="1400" dirty="0" err="1" smtClean="0">
                <a:latin typeface="Avenir Book"/>
                <a:cs typeface="Avenir Book"/>
              </a:rPr>
              <a:t>Soolas</a:t>
            </a:r>
            <a:r>
              <a:rPr lang="it-IT" sz="1400" dirty="0" smtClean="0">
                <a:latin typeface="Avenir Book"/>
                <a:cs typeface="Avenir Book"/>
              </a:rPr>
              <a:t>,  </a:t>
            </a:r>
            <a:r>
              <a:rPr lang="nl-NL" sz="1400" dirty="0">
                <a:latin typeface="Avenir Book"/>
                <a:cs typeface="Avenir Book"/>
                <a:hlinkClick r:id="rId4"/>
              </a:rPr>
              <a:t>https://www.flickr.com/photos/solaas/sets/</a:t>
            </a:r>
            <a:r>
              <a:rPr lang="nl-NL" sz="1400" dirty="0" smtClean="0">
                <a:latin typeface="Avenir Book"/>
                <a:cs typeface="Avenir Book"/>
                <a:hlinkClick r:id="rId4"/>
              </a:rPr>
              <a:t>72157613484932009</a:t>
            </a:r>
            <a:r>
              <a:rPr lang="nl-NL" sz="1400" dirty="0" smtClean="0">
                <a:latin typeface="Avenir Book"/>
                <a:cs typeface="Avenir Book"/>
              </a:rPr>
              <a:t> </a:t>
            </a:r>
            <a:endParaRPr lang="it-IT" sz="1400" dirty="0">
              <a:latin typeface="Avenir Book"/>
              <a:cs typeface="Avenir Book"/>
            </a:endParaRPr>
          </a:p>
        </p:txBody>
      </p:sp>
    </p:spTree>
    <p:extLst>
      <p:ext uri="{BB962C8B-B14F-4D97-AF65-F5344CB8AC3E}">
        <p14:creationId xmlns:p14="http://schemas.microsoft.com/office/powerpoint/2010/main" val="29422423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2025</TotalTime>
  <Words>397</Words>
  <Application>Microsoft Macintosh PowerPoint</Application>
  <PresentationFormat>Presentazione su schermo (4:3)</PresentationFormat>
  <Paragraphs>50</Paragraphs>
  <Slides>15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Titoli diapositive</vt:lpstr>
      </vt:variant>
      <vt:variant>
        <vt:i4>15</vt:i4>
      </vt:variant>
    </vt:vector>
  </HeadingPairs>
  <TitlesOfParts>
    <vt:vector size="16" baseType="lpstr">
      <vt:lpstr>Tema di Office</vt:lpstr>
      <vt:lpstr>Arte generativa</vt:lpstr>
      <vt:lpstr>Generative Art  È tutto ciò che si realizza tramite algoritmi. Si tratta di un processo di creazione con input e output.   </vt:lpstr>
      <vt:lpstr>Arte generativa: utopia o realtà? Il campo non è ristretto esclusivamente all’Arte, ma si applica anche al Design e all’Architettura. </vt:lpstr>
      <vt:lpstr>L-systems</vt:lpstr>
      <vt:lpstr>L-systems: frattale di Cantor</vt:lpstr>
      <vt:lpstr>Cellular Forms</vt:lpstr>
      <vt:lpstr>Cellular Automata</vt:lpstr>
      <vt:lpstr>Game of life: dead or alive</vt:lpstr>
      <vt:lpstr>Altre applicazioni: amazing boook cover</vt:lpstr>
      <vt:lpstr>Diana Lange: Voronoi Diagram</vt:lpstr>
      <vt:lpstr>Marius Watz</vt:lpstr>
      <vt:lpstr>Marius Watz</vt:lpstr>
      <vt:lpstr>Joshua Davis</vt:lpstr>
      <vt:lpstr>Frederik Vanhoutte</vt:lpstr>
      <vt:lpstr>Raven Kwok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Arte generativa</dc:title>
  <dc:creator>Alka Cappellazzo</dc:creator>
  <cp:lastModifiedBy>Alka Cappellazzo</cp:lastModifiedBy>
  <cp:revision>36</cp:revision>
  <dcterms:created xsi:type="dcterms:W3CDTF">2016-09-06T09:09:53Z</dcterms:created>
  <dcterms:modified xsi:type="dcterms:W3CDTF">2016-09-08T14:05:28Z</dcterms:modified>
</cp:coreProperties>
</file>